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786CA7A-A257-46ED-880A-AF527B36BC1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AF9DF31-22FD-4D01-9995-629CC7A8030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46D24E-A7E1-4CFB-BFAE-96B1440BA07E}" type="datetimeFigureOut">
              <a:rPr lang="en-US" smtClean="0"/>
              <a:t>9/19/2018</a:t>
            </a:fld>
            <a:endParaRPr lang="en-US"/>
          </a:p>
        </p:txBody>
      </p:sp>
      <p:sp>
        <p:nvSpPr>
          <p:cNvPr id="4" name="Footer Placeholder 3">
            <a:extLst>
              <a:ext uri="{FF2B5EF4-FFF2-40B4-BE49-F238E27FC236}">
                <a16:creationId xmlns:a16="http://schemas.microsoft.com/office/drawing/2014/main" id="{BD083B89-2A5F-4295-82B4-EC97434B790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EE922D2-1E18-4965-9C89-EA99957B82F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E403A1-8D8F-4735-AB11-98DCD044687F}" type="slidenum">
              <a:rPr lang="en-US" smtClean="0"/>
              <a:t>‹#›</a:t>
            </a:fld>
            <a:endParaRPr lang="en-US"/>
          </a:p>
        </p:txBody>
      </p:sp>
    </p:spTree>
    <p:extLst>
      <p:ext uri="{BB962C8B-B14F-4D97-AF65-F5344CB8AC3E}">
        <p14:creationId xmlns:p14="http://schemas.microsoft.com/office/powerpoint/2010/main" val="37437672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89072E-2926-4DF0-A70B-66530A271E1D}" type="datetimeFigureOut">
              <a:rPr lang="en-US" smtClean="0"/>
              <a:t>9/19/2018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0AF3BF-29A0-41A8-92CF-1FA82D909383}" type="slidenum">
              <a:rPr lang="en-US" smtClean="0"/>
              <a:t>‹#›</a:t>
            </a:fld>
            <a:endParaRPr lang="en-US"/>
          </a:p>
        </p:txBody>
      </p:sp>
    </p:spTree>
    <p:extLst>
      <p:ext uri="{BB962C8B-B14F-4D97-AF65-F5344CB8AC3E}">
        <p14:creationId xmlns:p14="http://schemas.microsoft.com/office/powerpoint/2010/main" val="12814063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7AB909-938A-4104-97CE-0D748834A9D2}" type="datetime1">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4A8EB-ED11-4AE7-936B-BE79435A4DD2}" type="slidenum">
              <a:rPr lang="en-US" smtClean="0"/>
              <a:t>‹#›</a:t>
            </a:fld>
            <a:endParaRPr lang="en-US"/>
          </a:p>
        </p:txBody>
      </p:sp>
    </p:spTree>
    <p:extLst>
      <p:ext uri="{BB962C8B-B14F-4D97-AF65-F5344CB8AC3E}">
        <p14:creationId xmlns:p14="http://schemas.microsoft.com/office/powerpoint/2010/main" val="2267591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00099F6-7757-439F-9746-FC3FD2D0B514}" type="datetime1">
              <a:rPr lang="en-US" smtClean="0"/>
              <a:t>9/19/2018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74A8EB-ED11-4AE7-936B-BE79435A4DD2}" type="slidenum">
              <a:rPr lang="en-US" smtClean="0"/>
              <a:t>‹#›</a:t>
            </a:fld>
            <a:endParaRPr lang="en-US"/>
          </a:p>
        </p:txBody>
      </p:sp>
    </p:spTree>
    <p:extLst>
      <p:ext uri="{BB962C8B-B14F-4D97-AF65-F5344CB8AC3E}">
        <p14:creationId xmlns:p14="http://schemas.microsoft.com/office/powerpoint/2010/main" val="2593452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F427758F-4C32-40AB-8B86-EBBC028D4A90}" type="datetime1">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4A8EB-ED11-4AE7-936B-BE79435A4DD2}" type="slidenum">
              <a:rPr lang="en-US" smtClean="0"/>
              <a:t>‹#›</a:t>
            </a:fld>
            <a:endParaRPr lang="en-US"/>
          </a:p>
        </p:txBody>
      </p:sp>
    </p:spTree>
    <p:extLst>
      <p:ext uri="{BB962C8B-B14F-4D97-AF65-F5344CB8AC3E}">
        <p14:creationId xmlns:p14="http://schemas.microsoft.com/office/powerpoint/2010/main" val="21098549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053CC204-FA80-4635-ACEA-214E742E3FBB}" type="datetime1">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4A8EB-ED11-4AE7-936B-BE79435A4DD2}"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0773793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BC44257-311E-4D84-94AD-B526E34E04D5}" type="datetime1">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4A8EB-ED11-4AE7-936B-BE79435A4DD2}" type="slidenum">
              <a:rPr lang="en-US" smtClean="0"/>
              <a:t>‹#›</a:t>
            </a:fld>
            <a:endParaRPr lang="en-US"/>
          </a:p>
        </p:txBody>
      </p:sp>
    </p:spTree>
    <p:extLst>
      <p:ext uri="{BB962C8B-B14F-4D97-AF65-F5344CB8AC3E}">
        <p14:creationId xmlns:p14="http://schemas.microsoft.com/office/powerpoint/2010/main" val="2181163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7D0476F-5C52-41B7-9380-5160302D0AC3}" type="datetime1">
              <a:rPr lang="en-US" smtClean="0"/>
              <a:t>9/19/2018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4A8EB-ED11-4AE7-936B-BE79435A4DD2}" type="slidenum">
              <a:rPr lang="en-US" smtClean="0"/>
              <a:t>‹#›</a:t>
            </a:fld>
            <a:endParaRPr lang="en-US"/>
          </a:p>
        </p:txBody>
      </p:sp>
    </p:spTree>
    <p:extLst>
      <p:ext uri="{BB962C8B-B14F-4D97-AF65-F5344CB8AC3E}">
        <p14:creationId xmlns:p14="http://schemas.microsoft.com/office/powerpoint/2010/main" val="15452777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44BC71D-8AAC-43BB-9750-19DA1943313B}" type="datetime1">
              <a:rPr lang="en-US" smtClean="0"/>
              <a:t>9/19/2018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4A8EB-ED11-4AE7-936B-BE79435A4DD2}" type="slidenum">
              <a:rPr lang="en-US" smtClean="0"/>
              <a:t>‹#›</a:t>
            </a:fld>
            <a:endParaRPr lang="en-US"/>
          </a:p>
        </p:txBody>
      </p:sp>
    </p:spTree>
    <p:extLst>
      <p:ext uri="{BB962C8B-B14F-4D97-AF65-F5344CB8AC3E}">
        <p14:creationId xmlns:p14="http://schemas.microsoft.com/office/powerpoint/2010/main" val="4771843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743FAB-CA5C-47D8-9482-211E57D1566E}" type="datetime1">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4A8EB-ED11-4AE7-936B-BE79435A4DD2}" type="slidenum">
              <a:rPr lang="en-US" smtClean="0"/>
              <a:t>‹#›</a:t>
            </a:fld>
            <a:endParaRPr lang="en-US"/>
          </a:p>
        </p:txBody>
      </p:sp>
    </p:spTree>
    <p:extLst>
      <p:ext uri="{BB962C8B-B14F-4D97-AF65-F5344CB8AC3E}">
        <p14:creationId xmlns:p14="http://schemas.microsoft.com/office/powerpoint/2010/main" val="5866136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BF7118-1D29-4705-B53F-138E4F2CC4B0}" type="datetime1">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4A8EB-ED11-4AE7-936B-BE79435A4DD2}" type="slidenum">
              <a:rPr lang="en-US" smtClean="0"/>
              <a:t>‹#›</a:t>
            </a:fld>
            <a:endParaRPr lang="en-US"/>
          </a:p>
        </p:txBody>
      </p:sp>
    </p:spTree>
    <p:extLst>
      <p:ext uri="{BB962C8B-B14F-4D97-AF65-F5344CB8AC3E}">
        <p14:creationId xmlns:p14="http://schemas.microsoft.com/office/powerpoint/2010/main" val="2240603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967ED04F-54E5-4354-966F-A878178995F8}" type="datetime1">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4A8EB-ED11-4AE7-936B-BE79435A4DD2}" type="slidenum">
              <a:rPr lang="en-US" smtClean="0"/>
              <a:t>‹#›</a:t>
            </a:fld>
            <a:endParaRPr lang="en-US"/>
          </a:p>
        </p:txBody>
      </p:sp>
    </p:spTree>
    <p:extLst>
      <p:ext uri="{BB962C8B-B14F-4D97-AF65-F5344CB8AC3E}">
        <p14:creationId xmlns:p14="http://schemas.microsoft.com/office/powerpoint/2010/main" val="1297576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533BD0-8CCF-43E0-A765-9902539A4A2F}" type="datetime1">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4A8EB-ED11-4AE7-936B-BE79435A4DD2}" type="slidenum">
              <a:rPr lang="en-US" smtClean="0"/>
              <a:t>‹#›</a:t>
            </a:fld>
            <a:endParaRPr lang="en-US"/>
          </a:p>
        </p:txBody>
      </p:sp>
    </p:spTree>
    <p:extLst>
      <p:ext uri="{BB962C8B-B14F-4D97-AF65-F5344CB8AC3E}">
        <p14:creationId xmlns:p14="http://schemas.microsoft.com/office/powerpoint/2010/main" val="152071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179752-AFCD-483A-8190-04B7B257EA0B}" type="datetime1">
              <a:rPr lang="en-US" smtClean="0"/>
              <a:t>9/19/2018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74A8EB-ED11-4AE7-936B-BE79435A4DD2}" type="slidenum">
              <a:rPr lang="en-US" smtClean="0"/>
              <a:t>‹#›</a:t>
            </a:fld>
            <a:endParaRPr lang="en-US"/>
          </a:p>
        </p:txBody>
      </p:sp>
    </p:spTree>
    <p:extLst>
      <p:ext uri="{BB962C8B-B14F-4D97-AF65-F5344CB8AC3E}">
        <p14:creationId xmlns:p14="http://schemas.microsoft.com/office/powerpoint/2010/main" val="2675506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C9CDE95-44EE-45CD-B874-8FCF0833DA65}" type="datetime1">
              <a:rPr lang="en-US" smtClean="0"/>
              <a:t>9/19/2018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74A8EB-ED11-4AE7-936B-BE79435A4DD2}" type="slidenum">
              <a:rPr lang="en-US" smtClean="0"/>
              <a:t>‹#›</a:t>
            </a:fld>
            <a:endParaRPr lang="en-US"/>
          </a:p>
        </p:txBody>
      </p:sp>
    </p:spTree>
    <p:extLst>
      <p:ext uri="{BB962C8B-B14F-4D97-AF65-F5344CB8AC3E}">
        <p14:creationId xmlns:p14="http://schemas.microsoft.com/office/powerpoint/2010/main" val="2992769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2C5B5BC-E1DE-4408-A160-267418256CF2}" type="datetime1">
              <a:rPr lang="en-US" smtClean="0"/>
              <a:t>9/19/2018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9274A8EB-ED11-4AE7-936B-BE79435A4DD2}" type="slidenum">
              <a:rPr lang="en-US" smtClean="0"/>
              <a:t>‹#›</a:t>
            </a:fld>
            <a:endParaRPr lang="en-US"/>
          </a:p>
        </p:txBody>
      </p:sp>
    </p:spTree>
    <p:extLst>
      <p:ext uri="{BB962C8B-B14F-4D97-AF65-F5344CB8AC3E}">
        <p14:creationId xmlns:p14="http://schemas.microsoft.com/office/powerpoint/2010/main" val="139015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BC41494-6E69-4E95-8D67-96DF78DE122B}" type="datetime1">
              <a:rPr lang="en-US" smtClean="0"/>
              <a:t>9/19/2018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9274A8EB-ED11-4AE7-936B-BE79435A4DD2}" type="slidenum">
              <a:rPr lang="en-US" smtClean="0"/>
              <a:t>‹#›</a:t>
            </a:fld>
            <a:endParaRPr lang="en-US"/>
          </a:p>
        </p:txBody>
      </p:sp>
    </p:spTree>
    <p:extLst>
      <p:ext uri="{BB962C8B-B14F-4D97-AF65-F5344CB8AC3E}">
        <p14:creationId xmlns:p14="http://schemas.microsoft.com/office/powerpoint/2010/main" val="1637064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DEDFC067-A923-467A-AD20-B9A83AE0C0F0}" type="datetime1">
              <a:rPr lang="en-US" smtClean="0"/>
              <a:t>9/19/2018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9274A8EB-ED11-4AE7-936B-BE79435A4DD2}" type="slidenum">
              <a:rPr lang="en-US" smtClean="0"/>
              <a:t>‹#›</a:t>
            </a:fld>
            <a:endParaRPr lang="en-US"/>
          </a:p>
        </p:txBody>
      </p:sp>
    </p:spTree>
    <p:extLst>
      <p:ext uri="{BB962C8B-B14F-4D97-AF65-F5344CB8AC3E}">
        <p14:creationId xmlns:p14="http://schemas.microsoft.com/office/powerpoint/2010/main" val="302876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F92FBAD-B111-4BC7-8054-9E48AB35A553}" type="datetime1">
              <a:rPr lang="en-US" smtClean="0"/>
              <a:t>9/19/2018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74A8EB-ED11-4AE7-936B-BE79435A4DD2}" type="slidenum">
              <a:rPr lang="en-US" smtClean="0"/>
              <a:t>‹#›</a:t>
            </a:fld>
            <a:endParaRPr lang="en-US"/>
          </a:p>
        </p:txBody>
      </p:sp>
    </p:spTree>
    <p:extLst>
      <p:ext uri="{BB962C8B-B14F-4D97-AF65-F5344CB8AC3E}">
        <p14:creationId xmlns:p14="http://schemas.microsoft.com/office/powerpoint/2010/main" val="212125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6DD0298-F4CC-44D1-BDE2-D68FD672F0A0}" type="datetime1">
              <a:rPr lang="en-US" smtClean="0"/>
              <a:t>9/19/2018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274A8EB-ED11-4AE7-936B-BE79435A4DD2}" type="slidenum">
              <a:rPr lang="en-US" smtClean="0"/>
              <a:t>‹#›</a:t>
            </a:fld>
            <a:endParaRPr lang="en-US"/>
          </a:p>
        </p:txBody>
      </p:sp>
    </p:spTree>
    <p:extLst>
      <p:ext uri="{BB962C8B-B14F-4D97-AF65-F5344CB8AC3E}">
        <p14:creationId xmlns:p14="http://schemas.microsoft.com/office/powerpoint/2010/main" val="396259124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CA132-8E1A-4483-BCEF-0152998DFFE7}"/>
              </a:ext>
            </a:extLst>
          </p:cNvPr>
          <p:cNvSpPr>
            <a:spLocks noGrp="1"/>
          </p:cNvSpPr>
          <p:nvPr>
            <p:ph type="ctrTitle"/>
          </p:nvPr>
        </p:nvSpPr>
        <p:spPr>
          <a:xfrm>
            <a:off x="1454214" y="790829"/>
            <a:ext cx="8825658" cy="2286000"/>
          </a:xfrm>
        </p:spPr>
        <p:txBody>
          <a:bodyPr/>
          <a:lstStyle/>
          <a:p>
            <a:r>
              <a:rPr lang="en-US" dirty="0"/>
              <a:t>Forensic Finance:</a:t>
            </a:r>
            <a:br>
              <a:rPr lang="en-US" dirty="0"/>
            </a:br>
            <a:r>
              <a:rPr lang="en-US" dirty="0"/>
              <a:t>ENRON and Others</a:t>
            </a:r>
          </a:p>
        </p:txBody>
      </p:sp>
      <p:sp>
        <p:nvSpPr>
          <p:cNvPr id="4" name="TextBox 3">
            <a:extLst>
              <a:ext uri="{FF2B5EF4-FFF2-40B4-BE49-F238E27FC236}">
                <a16:creationId xmlns:a16="http://schemas.microsoft.com/office/drawing/2014/main" id="{144F44F6-271A-4A02-AFC9-BFFD99E10E0E}"/>
              </a:ext>
            </a:extLst>
          </p:cNvPr>
          <p:cNvSpPr txBox="1"/>
          <p:nvPr/>
        </p:nvSpPr>
        <p:spPr>
          <a:xfrm>
            <a:off x="3308465" y="3235534"/>
            <a:ext cx="6317672" cy="769441"/>
          </a:xfrm>
          <a:prstGeom prst="rect">
            <a:avLst/>
          </a:prstGeom>
          <a:noFill/>
        </p:spPr>
        <p:txBody>
          <a:bodyPr wrap="square" rtlCol="0">
            <a:spAutoFit/>
          </a:bodyPr>
          <a:lstStyle/>
          <a:p>
            <a:r>
              <a:rPr lang="en-US" sz="4400" dirty="0"/>
              <a:t>Stephen A. Ross</a:t>
            </a:r>
          </a:p>
        </p:txBody>
      </p:sp>
      <p:sp>
        <p:nvSpPr>
          <p:cNvPr id="5" name="TextBox 4">
            <a:extLst>
              <a:ext uri="{FF2B5EF4-FFF2-40B4-BE49-F238E27FC236}">
                <a16:creationId xmlns:a16="http://schemas.microsoft.com/office/drawing/2014/main" id="{38C1A1D9-55B4-4F68-870E-2742ED1B9232}"/>
              </a:ext>
            </a:extLst>
          </p:cNvPr>
          <p:cNvSpPr txBox="1"/>
          <p:nvPr/>
        </p:nvSpPr>
        <p:spPr>
          <a:xfrm>
            <a:off x="3308465" y="5306680"/>
            <a:ext cx="6151418" cy="523220"/>
          </a:xfrm>
          <a:prstGeom prst="rect">
            <a:avLst/>
          </a:prstGeom>
          <a:noFill/>
        </p:spPr>
        <p:txBody>
          <a:bodyPr wrap="square" rtlCol="0">
            <a:spAutoFit/>
          </a:bodyPr>
          <a:lstStyle/>
          <a:p>
            <a:r>
              <a:rPr lang="en-US" sz="2800" dirty="0"/>
              <a:t>Presented by Edwin Hung</a:t>
            </a:r>
          </a:p>
        </p:txBody>
      </p:sp>
      <p:sp>
        <p:nvSpPr>
          <p:cNvPr id="3" name="Slide Number Placeholder 2">
            <a:extLst>
              <a:ext uri="{FF2B5EF4-FFF2-40B4-BE49-F238E27FC236}">
                <a16:creationId xmlns:a16="http://schemas.microsoft.com/office/drawing/2014/main" id="{1F5907F0-47A8-4021-8C3B-2116A3A7AFF1}"/>
              </a:ext>
            </a:extLst>
          </p:cNvPr>
          <p:cNvSpPr>
            <a:spLocks noGrp="1"/>
          </p:cNvSpPr>
          <p:nvPr>
            <p:ph type="sldNum" sz="quarter" idx="12"/>
          </p:nvPr>
        </p:nvSpPr>
        <p:spPr/>
        <p:txBody>
          <a:bodyPr/>
          <a:lstStyle/>
          <a:p>
            <a:fld id="{9274A8EB-ED11-4AE7-936B-BE79435A4DD2}" type="slidenum">
              <a:rPr lang="en-US" smtClean="0"/>
              <a:t>1</a:t>
            </a:fld>
            <a:endParaRPr lang="en-US"/>
          </a:p>
        </p:txBody>
      </p:sp>
    </p:spTree>
    <p:extLst>
      <p:ext uri="{BB962C8B-B14F-4D97-AF65-F5344CB8AC3E}">
        <p14:creationId xmlns:p14="http://schemas.microsoft.com/office/powerpoint/2010/main" val="3675891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4FB9B-9864-4036-AFFB-A9449F4301C3}"/>
              </a:ext>
            </a:extLst>
          </p:cNvPr>
          <p:cNvSpPr>
            <a:spLocks noGrp="1"/>
          </p:cNvSpPr>
          <p:nvPr>
            <p:ph type="title"/>
          </p:nvPr>
        </p:nvSpPr>
        <p:spPr>
          <a:xfrm>
            <a:off x="646111" y="452718"/>
            <a:ext cx="9404723" cy="1010322"/>
          </a:xfrm>
        </p:spPr>
        <p:txBody>
          <a:bodyPr/>
          <a:lstStyle/>
          <a:p>
            <a:pPr algn="ctr"/>
            <a:r>
              <a:rPr lang="en-US" dirty="0"/>
              <a:t>ENRON and Agency Costs</a:t>
            </a:r>
          </a:p>
        </p:txBody>
      </p:sp>
      <p:sp>
        <p:nvSpPr>
          <p:cNvPr id="3" name="Content Placeholder 2">
            <a:extLst>
              <a:ext uri="{FF2B5EF4-FFF2-40B4-BE49-F238E27FC236}">
                <a16:creationId xmlns:a16="http://schemas.microsoft.com/office/drawing/2014/main" id="{69D12741-5722-4C95-8D1E-616961F99F76}"/>
              </a:ext>
            </a:extLst>
          </p:cNvPr>
          <p:cNvSpPr>
            <a:spLocks noGrp="1"/>
          </p:cNvSpPr>
          <p:nvPr>
            <p:ph idx="1"/>
          </p:nvPr>
        </p:nvSpPr>
        <p:spPr>
          <a:xfrm>
            <a:off x="1103312" y="1579418"/>
            <a:ext cx="8946541" cy="4668981"/>
          </a:xfrm>
        </p:spPr>
        <p:txBody>
          <a:bodyPr>
            <a:normAutofit/>
          </a:bodyPr>
          <a:lstStyle/>
          <a:p>
            <a:r>
              <a:rPr lang="en-US" dirty="0"/>
              <a:t>There is a combination of three ways to deal with agency problems</a:t>
            </a:r>
          </a:p>
          <a:p>
            <a:pPr lvl="1"/>
            <a:r>
              <a:rPr lang="en-US" dirty="0"/>
              <a:t>1. Monitoring: external auditors must be economically independent; internal audits should also be independent but impossible unless internal auditors and risk monitors report directly to the board of company without interference from management</a:t>
            </a:r>
          </a:p>
          <a:p>
            <a:pPr lvl="1"/>
            <a:r>
              <a:rPr lang="en-US" dirty="0"/>
              <a:t>Legal advisors, both inside and outside, also perform monitoring but in conflicted positions when advising senior management</a:t>
            </a:r>
          </a:p>
          <a:p>
            <a:pPr lvl="1"/>
            <a:r>
              <a:rPr lang="en-US" dirty="0"/>
              <a:t>2. Incentives have to be aligned: in ENRON case, managers can profit from their outside holdings in SPV’s that do business with the company.</a:t>
            </a:r>
          </a:p>
          <a:p>
            <a:pPr lvl="1"/>
            <a:r>
              <a:rPr lang="en-US" dirty="0"/>
              <a:t>3. Managers have to be controlled: The board of ENRON was asked to suspend corporate code of ethics to permit some SPV structuring with management having stakes; ENRON’s board heavily relied on management</a:t>
            </a:r>
          </a:p>
        </p:txBody>
      </p:sp>
      <p:sp>
        <p:nvSpPr>
          <p:cNvPr id="4" name="Slide Number Placeholder 3">
            <a:extLst>
              <a:ext uri="{FF2B5EF4-FFF2-40B4-BE49-F238E27FC236}">
                <a16:creationId xmlns:a16="http://schemas.microsoft.com/office/drawing/2014/main" id="{F45E091A-DA33-47B4-8B04-745521F6530F}"/>
              </a:ext>
            </a:extLst>
          </p:cNvPr>
          <p:cNvSpPr>
            <a:spLocks noGrp="1"/>
          </p:cNvSpPr>
          <p:nvPr>
            <p:ph type="sldNum" sz="quarter" idx="12"/>
          </p:nvPr>
        </p:nvSpPr>
        <p:spPr/>
        <p:txBody>
          <a:bodyPr/>
          <a:lstStyle/>
          <a:p>
            <a:fld id="{9274A8EB-ED11-4AE7-936B-BE79435A4DD2}" type="slidenum">
              <a:rPr lang="en-US" smtClean="0"/>
              <a:t>10</a:t>
            </a:fld>
            <a:endParaRPr lang="en-US"/>
          </a:p>
        </p:txBody>
      </p:sp>
    </p:spTree>
    <p:extLst>
      <p:ext uri="{BB962C8B-B14F-4D97-AF65-F5344CB8AC3E}">
        <p14:creationId xmlns:p14="http://schemas.microsoft.com/office/powerpoint/2010/main" val="1705822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A9907-D969-40B1-9844-802B295EB06F}"/>
              </a:ext>
            </a:extLst>
          </p:cNvPr>
          <p:cNvSpPr>
            <a:spLocks noGrp="1"/>
          </p:cNvSpPr>
          <p:nvPr>
            <p:ph type="title"/>
          </p:nvPr>
        </p:nvSpPr>
        <p:spPr>
          <a:xfrm>
            <a:off x="646111" y="452718"/>
            <a:ext cx="9404723" cy="1216594"/>
          </a:xfrm>
        </p:spPr>
        <p:txBody>
          <a:bodyPr/>
          <a:lstStyle/>
          <a:p>
            <a:pPr algn="ctr"/>
            <a:r>
              <a:rPr lang="en-US" dirty="0"/>
              <a:t>Agency Problems</a:t>
            </a:r>
          </a:p>
        </p:txBody>
      </p:sp>
      <p:sp>
        <p:nvSpPr>
          <p:cNvPr id="3" name="Content Placeholder 2">
            <a:extLst>
              <a:ext uri="{FF2B5EF4-FFF2-40B4-BE49-F238E27FC236}">
                <a16:creationId xmlns:a16="http://schemas.microsoft.com/office/drawing/2014/main" id="{00198E6A-26B9-4498-A86D-FE7911580784}"/>
              </a:ext>
            </a:extLst>
          </p:cNvPr>
          <p:cNvSpPr>
            <a:spLocks noGrp="1"/>
          </p:cNvSpPr>
          <p:nvPr>
            <p:ph idx="1"/>
          </p:nvPr>
        </p:nvSpPr>
        <p:spPr>
          <a:xfrm>
            <a:off x="1103312" y="2052918"/>
            <a:ext cx="8946541" cy="4195481"/>
          </a:xfrm>
        </p:spPr>
        <p:txBody>
          <a:bodyPr>
            <a:normAutofit fontScale="92500" lnSpcReduction="10000"/>
          </a:bodyPr>
          <a:lstStyle/>
          <a:p>
            <a:r>
              <a:rPr lang="en-US" dirty="0"/>
              <a:t>(when the paper was written) There was no study that shows clearly that independent director enhance company performance; they always have limited knowledge of workings in company, comparing to management</a:t>
            </a:r>
          </a:p>
          <a:p>
            <a:r>
              <a:rPr lang="en-US" dirty="0"/>
              <a:t>Then, the greatest asset of Board would be their ability to judge integrity and competence of management</a:t>
            </a:r>
          </a:p>
          <a:p>
            <a:r>
              <a:rPr lang="en-US" dirty="0"/>
              <a:t>Finally, the last solution to a failure of corporate control to deal with agency issues is the market and the market for corporate control. </a:t>
            </a:r>
          </a:p>
          <a:p>
            <a:r>
              <a:rPr lang="en-US" dirty="0"/>
              <a:t>If a company is broken and devalued, the cheap company becomes a target company. </a:t>
            </a:r>
          </a:p>
          <a:p>
            <a:r>
              <a:rPr lang="en-US" dirty="0"/>
              <a:t>This is a costly solution to a malfunctioning company, so internal corporate controls (aligning incentives and monitoring) are much more efficient</a:t>
            </a:r>
          </a:p>
        </p:txBody>
      </p:sp>
      <p:sp>
        <p:nvSpPr>
          <p:cNvPr id="4" name="Slide Number Placeholder 3">
            <a:extLst>
              <a:ext uri="{FF2B5EF4-FFF2-40B4-BE49-F238E27FC236}">
                <a16:creationId xmlns:a16="http://schemas.microsoft.com/office/drawing/2014/main" id="{CDE0A4B5-3BE0-4074-AF0A-156474CB831D}"/>
              </a:ext>
            </a:extLst>
          </p:cNvPr>
          <p:cNvSpPr>
            <a:spLocks noGrp="1"/>
          </p:cNvSpPr>
          <p:nvPr>
            <p:ph type="sldNum" sz="quarter" idx="12"/>
          </p:nvPr>
        </p:nvSpPr>
        <p:spPr/>
        <p:txBody>
          <a:bodyPr/>
          <a:lstStyle/>
          <a:p>
            <a:fld id="{9274A8EB-ED11-4AE7-936B-BE79435A4DD2}" type="slidenum">
              <a:rPr lang="en-US" smtClean="0"/>
              <a:t>11</a:t>
            </a:fld>
            <a:endParaRPr lang="en-US"/>
          </a:p>
        </p:txBody>
      </p:sp>
    </p:spTree>
    <p:extLst>
      <p:ext uri="{BB962C8B-B14F-4D97-AF65-F5344CB8AC3E}">
        <p14:creationId xmlns:p14="http://schemas.microsoft.com/office/powerpoint/2010/main" val="4002754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EA189-82BF-4031-9A8E-4DAAB606A3FD}"/>
              </a:ext>
            </a:extLst>
          </p:cNvPr>
          <p:cNvSpPr>
            <a:spLocks noGrp="1"/>
          </p:cNvSpPr>
          <p:nvPr>
            <p:ph type="title"/>
          </p:nvPr>
        </p:nvSpPr>
        <p:spPr/>
        <p:txBody>
          <a:bodyPr/>
          <a:lstStyle/>
          <a:p>
            <a:pPr algn="ctr"/>
            <a:r>
              <a:rPr lang="en-US" dirty="0"/>
              <a:t>Implications for Regulation</a:t>
            </a:r>
          </a:p>
        </p:txBody>
      </p:sp>
      <p:sp>
        <p:nvSpPr>
          <p:cNvPr id="3" name="Content Placeholder 2">
            <a:extLst>
              <a:ext uri="{FF2B5EF4-FFF2-40B4-BE49-F238E27FC236}">
                <a16:creationId xmlns:a16="http://schemas.microsoft.com/office/drawing/2014/main" id="{4C732D08-AF36-4F01-A627-AC16F76BAE36}"/>
              </a:ext>
            </a:extLst>
          </p:cNvPr>
          <p:cNvSpPr>
            <a:spLocks noGrp="1"/>
          </p:cNvSpPr>
          <p:nvPr>
            <p:ph idx="1"/>
          </p:nvPr>
        </p:nvSpPr>
        <p:spPr>
          <a:xfrm>
            <a:off x="1103312" y="1616150"/>
            <a:ext cx="8946541" cy="4632250"/>
          </a:xfrm>
        </p:spPr>
        <p:txBody>
          <a:bodyPr>
            <a:normAutofit/>
          </a:bodyPr>
          <a:lstStyle/>
          <a:p>
            <a:r>
              <a:rPr lang="en-US" dirty="0"/>
              <a:t>The lessons we learned are not to prevent companies from failing, but serve as a set of indicators for companies and investors to assess vulnerabilities of ventures</a:t>
            </a:r>
          </a:p>
          <a:p>
            <a:r>
              <a:rPr lang="en-US" dirty="0"/>
              <a:t>Sarbanes-Oxley bill was passed to respond ENRON collapse as well as </a:t>
            </a:r>
            <a:r>
              <a:rPr lang="en-US" dirty="0" err="1"/>
              <a:t>Worldcom</a:t>
            </a:r>
            <a:r>
              <a:rPr lang="en-US" dirty="0"/>
              <a:t> and TYCO.</a:t>
            </a:r>
          </a:p>
          <a:p>
            <a:r>
              <a:rPr lang="en-US" dirty="0"/>
              <a:t>Though there is much value in this kind of legislation, the statutes are often structured in some haste in the form of prohibiting certain activities, which should be wary of.</a:t>
            </a:r>
          </a:p>
          <a:p>
            <a:r>
              <a:rPr lang="en-US" dirty="0"/>
              <a:t>The bill prohibits a range of services provided by auditing firms to prevent them tying to close to clients and becoming passive captives. </a:t>
            </a:r>
          </a:p>
          <a:p>
            <a:r>
              <a:rPr lang="en-US" dirty="0"/>
              <a:t>However, auditing firms acquire mush expertise about the companies that they audit.  Preventing such services is not efficient.</a:t>
            </a:r>
          </a:p>
          <a:p>
            <a:endParaRPr lang="en-US" dirty="0"/>
          </a:p>
          <a:p>
            <a:endParaRPr lang="en-US" dirty="0"/>
          </a:p>
        </p:txBody>
      </p:sp>
      <p:sp>
        <p:nvSpPr>
          <p:cNvPr id="4" name="Slide Number Placeholder 3">
            <a:extLst>
              <a:ext uri="{FF2B5EF4-FFF2-40B4-BE49-F238E27FC236}">
                <a16:creationId xmlns:a16="http://schemas.microsoft.com/office/drawing/2014/main" id="{8438B870-878E-4077-BC6A-C2817D81F8D7}"/>
              </a:ext>
            </a:extLst>
          </p:cNvPr>
          <p:cNvSpPr>
            <a:spLocks noGrp="1"/>
          </p:cNvSpPr>
          <p:nvPr>
            <p:ph type="sldNum" sz="quarter" idx="12"/>
          </p:nvPr>
        </p:nvSpPr>
        <p:spPr/>
        <p:txBody>
          <a:bodyPr/>
          <a:lstStyle/>
          <a:p>
            <a:fld id="{9274A8EB-ED11-4AE7-936B-BE79435A4DD2}" type="slidenum">
              <a:rPr lang="en-US" smtClean="0"/>
              <a:t>12</a:t>
            </a:fld>
            <a:endParaRPr lang="en-US"/>
          </a:p>
        </p:txBody>
      </p:sp>
    </p:spTree>
    <p:extLst>
      <p:ext uri="{BB962C8B-B14F-4D97-AF65-F5344CB8AC3E}">
        <p14:creationId xmlns:p14="http://schemas.microsoft.com/office/powerpoint/2010/main" val="377345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8A73C-60E9-46E5-AFF0-B87C53A8B01C}"/>
              </a:ext>
            </a:extLst>
          </p:cNvPr>
          <p:cNvSpPr>
            <a:spLocks noGrp="1"/>
          </p:cNvSpPr>
          <p:nvPr>
            <p:ph type="title"/>
          </p:nvPr>
        </p:nvSpPr>
        <p:spPr/>
        <p:txBody>
          <a:bodyPr/>
          <a:lstStyle/>
          <a:p>
            <a:pPr algn="ctr"/>
            <a:r>
              <a:rPr lang="en-US" dirty="0"/>
              <a:t>Example of Inefficiency</a:t>
            </a:r>
          </a:p>
        </p:txBody>
      </p:sp>
      <p:sp>
        <p:nvSpPr>
          <p:cNvPr id="4" name="Rectangle 3">
            <a:extLst>
              <a:ext uri="{FF2B5EF4-FFF2-40B4-BE49-F238E27FC236}">
                <a16:creationId xmlns:a16="http://schemas.microsoft.com/office/drawing/2014/main" id="{F976FB5D-42E0-4B37-A486-4225F6FEEA3D}"/>
              </a:ext>
            </a:extLst>
          </p:cNvPr>
          <p:cNvSpPr/>
          <p:nvPr/>
        </p:nvSpPr>
        <p:spPr>
          <a:xfrm>
            <a:off x="980902" y="2323573"/>
            <a:ext cx="2327564" cy="140052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Client</a:t>
            </a:r>
          </a:p>
        </p:txBody>
      </p:sp>
      <p:cxnSp>
        <p:nvCxnSpPr>
          <p:cNvPr id="6" name="Straight Connector 5">
            <a:extLst>
              <a:ext uri="{FF2B5EF4-FFF2-40B4-BE49-F238E27FC236}">
                <a16:creationId xmlns:a16="http://schemas.microsoft.com/office/drawing/2014/main" id="{54AD478E-F359-4B25-8FCE-7D5177B8FB20}"/>
              </a:ext>
            </a:extLst>
          </p:cNvPr>
          <p:cNvCxnSpPr>
            <a:cxnSpLocks/>
            <a:stCxn id="4" idx="3"/>
            <a:endCxn id="7" idx="2"/>
          </p:cNvCxnSpPr>
          <p:nvPr/>
        </p:nvCxnSpPr>
        <p:spPr>
          <a:xfrm flipV="1">
            <a:off x="3308466" y="3008230"/>
            <a:ext cx="4394292" cy="15608"/>
          </a:xfrm>
          <a:prstGeom prst="line">
            <a:avLst/>
          </a:prstGeom>
          <a:ln/>
        </p:spPr>
        <p:style>
          <a:lnRef idx="3">
            <a:schemeClr val="dk1"/>
          </a:lnRef>
          <a:fillRef idx="0">
            <a:schemeClr val="dk1"/>
          </a:fillRef>
          <a:effectRef idx="2">
            <a:schemeClr val="dk1"/>
          </a:effectRef>
          <a:fontRef idx="minor">
            <a:schemeClr val="tx1"/>
          </a:fontRef>
        </p:style>
      </p:cxnSp>
      <p:sp>
        <p:nvSpPr>
          <p:cNvPr id="7" name="Oval 6">
            <a:extLst>
              <a:ext uri="{FF2B5EF4-FFF2-40B4-BE49-F238E27FC236}">
                <a16:creationId xmlns:a16="http://schemas.microsoft.com/office/drawing/2014/main" id="{4882FFA7-ABD2-4C0C-9A8F-B2FE4A5B97C6}"/>
              </a:ext>
            </a:extLst>
          </p:cNvPr>
          <p:cNvSpPr/>
          <p:nvPr/>
        </p:nvSpPr>
        <p:spPr>
          <a:xfrm>
            <a:off x="7702758" y="2307965"/>
            <a:ext cx="2793077" cy="1400529"/>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Audit</a:t>
            </a:r>
          </a:p>
          <a:p>
            <a:pPr algn="ctr"/>
            <a:r>
              <a:rPr lang="en-US" sz="2400" dirty="0">
                <a:solidFill>
                  <a:schemeClr val="bg1"/>
                </a:solidFill>
              </a:rPr>
              <a:t>Consulting</a:t>
            </a:r>
          </a:p>
        </p:txBody>
      </p:sp>
      <p:sp>
        <p:nvSpPr>
          <p:cNvPr id="11" name="TextBox 10">
            <a:extLst>
              <a:ext uri="{FF2B5EF4-FFF2-40B4-BE49-F238E27FC236}">
                <a16:creationId xmlns:a16="http://schemas.microsoft.com/office/drawing/2014/main" id="{5F730533-384C-4367-901A-29ADCBDC2882}"/>
              </a:ext>
            </a:extLst>
          </p:cNvPr>
          <p:cNvSpPr txBox="1"/>
          <p:nvPr/>
        </p:nvSpPr>
        <p:spPr>
          <a:xfrm>
            <a:off x="3786530" y="2471791"/>
            <a:ext cx="2763898" cy="523220"/>
          </a:xfrm>
          <a:prstGeom prst="rect">
            <a:avLst/>
          </a:prstGeom>
          <a:noFill/>
        </p:spPr>
        <p:txBody>
          <a:bodyPr wrap="none" rtlCol="0">
            <a:spAutoFit/>
          </a:bodyPr>
          <a:lstStyle/>
          <a:p>
            <a:r>
              <a:rPr lang="en-US" sz="2800" dirty="0"/>
              <a:t>$5 million audit</a:t>
            </a:r>
          </a:p>
        </p:txBody>
      </p:sp>
      <p:sp>
        <p:nvSpPr>
          <p:cNvPr id="13" name="TextBox 12">
            <a:extLst>
              <a:ext uri="{FF2B5EF4-FFF2-40B4-BE49-F238E27FC236}">
                <a16:creationId xmlns:a16="http://schemas.microsoft.com/office/drawing/2014/main" id="{56262C0E-6523-42B0-89D2-90F23D15146C}"/>
              </a:ext>
            </a:extLst>
          </p:cNvPr>
          <p:cNvSpPr txBox="1"/>
          <p:nvPr/>
        </p:nvSpPr>
        <p:spPr>
          <a:xfrm>
            <a:off x="3786530" y="3008230"/>
            <a:ext cx="3833101" cy="523220"/>
          </a:xfrm>
          <a:prstGeom prst="rect">
            <a:avLst/>
          </a:prstGeom>
          <a:noFill/>
        </p:spPr>
        <p:txBody>
          <a:bodyPr wrap="none" rtlCol="0">
            <a:spAutoFit/>
          </a:bodyPr>
          <a:lstStyle/>
          <a:p>
            <a:r>
              <a:rPr lang="en-US" sz="2800" dirty="0"/>
              <a:t>$20 million consulting</a:t>
            </a:r>
          </a:p>
        </p:txBody>
      </p:sp>
      <p:sp>
        <p:nvSpPr>
          <p:cNvPr id="15" name="Rectangle 14">
            <a:extLst>
              <a:ext uri="{FF2B5EF4-FFF2-40B4-BE49-F238E27FC236}">
                <a16:creationId xmlns:a16="http://schemas.microsoft.com/office/drawing/2014/main" id="{C0E7D1F1-4F53-42AD-A89B-EC77E373B9FB}"/>
              </a:ext>
            </a:extLst>
          </p:cNvPr>
          <p:cNvSpPr/>
          <p:nvPr/>
        </p:nvSpPr>
        <p:spPr>
          <a:xfrm>
            <a:off x="980902" y="4856142"/>
            <a:ext cx="2327564" cy="140052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Client</a:t>
            </a:r>
          </a:p>
        </p:txBody>
      </p:sp>
      <p:sp>
        <p:nvSpPr>
          <p:cNvPr id="16" name="Oval 15">
            <a:extLst>
              <a:ext uri="{FF2B5EF4-FFF2-40B4-BE49-F238E27FC236}">
                <a16:creationId xmlns:a16="http://schemas.microsoft.com/office/drawing/2014/main" id="{821B39CF-798F-40B3-A20A-B6975D4EB239}"/>
              </a:ext>
            </a:extLst>
          </p:cNvPr>
          <p:cNvSpPr/>
          <p:nvPr/>
        </p:nvSpPr>
        <p:spPr>
          <a:xfrm>
            <a:off x="8201255" y="5694898"/>
            <a:ext cx="2535752" cy="1131057"/>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Consulting</a:t>
            </a:r>
          </a:p>
        </p:txBody>
      </p:sp>
      <p:sp>
        <p:nvSpPr>
          <p:cNvPr id="17" name="Oval 16">
            <a:extLst>
              <a:ext uri="{FF2B5EF4-FFF2-40B4-BE49-F238E27FC236}">
                <a16:creationId xmlns:a16="http://schemas.microsoft.com/office/drawing/2014/main" id="{28B1F3F0-E3FC-4876-AA05-6A862BF93947}"/>
              </a:ext>
            </a:extLst>
          </p:cNvPr>
          <p:cNvSpPr/>
          <p:nvPr/>
        </p:nvSpPr>
        <p:spPr>
          <a:xfrm>
            <a:off x="8029539" y="4066922"/>
            <a:ext cx="2139513" cy="1131057"/>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Audit</a:t>
            </a:r>
          </a:p>
        </p:txBody>
      </p:sp>
      <p:cxnSp>
        <p:nvCxnSpPr>
          <p:cNvPr id="19" name="Straight Connector 18">
            <a:extLst>
              <a:ext uri="{FF2B5EF4-FFF2-40B4-BE49-F238E27FC236}">
                <a16:creationId xmlns:a16="http://schemas.microsoft.com/office/drawing/2014/main" id="{41A46393-CE45-4904-ACD8-789554A8FFDD}"/>
              </a:ext>
            </a:extLst>
          </p:cNvPr>
          <p:cNvCxnSpPr>
            <a:cxnSpLocks/>
            <a:stCxn id="15" idx="3"/>
            <a:endCxn id="17" idx="2"/>
          </p:cNvCxnSpPr>
          <p:nvPr/>
        </p:nvCxnSpPr>
        <p:spPr>
          <a:xfrm flipV="1">
            <a:off x="3308466" y="4632451"/>
            <a:ext cx="4721073" cy="923956"/>
          </a:xfrm>
          <a:prstGeom prst="line">
            <a:avLst/>
          </a:prstGeom>
          <a:ln/>
        </p:spPr>
        <p:style>
          <a:lnRef idx="3">
            <a:schemeClr val="dk1"/>
          </a:lnRef>
          <a:fillRef idx="0">
            <a:schemeClr val="dk1"/>
          </a:fillRef>
          <a:effectRef idx="2">
            <a:schemeClr val="dk1"/>
          </a:effectRef>
          <a:fontRef idx="minor">
            <a:schemeClr val="tx1"/>
          </a:fontRef>
        </p:style>
      </p:cxnSp>
      <p:cxnSp>
        <p:nvCxnSpPr>
          <p:cNvPr id="21" name="Straight Connector 20">
            <a:extLst>
              <a:ext uri="{FF2B5EF4-FFF2-40B4-BE49-F238E27FC236}">
                <a16:creationId xmlns:a16="http://schemas.microsoft.com/office/drawing/2014/main" id="{AA3AA500-66D8-4107-BB63-DF527AB3675B}"/>
              </a:ext>
            </a:extLst>
          </p:cNvPr>
          <p:cNvCxnSpPr>
            <a:stCxn id="16" idx="2"/>
            <a:endCxn id="15" idx="3"/>
          </p:cNvCxnSpPr>
          <p:nvPr/>
        </p:nvCxnSpPr>
        <p:spPr>
          <a:xfrm flipH="1" flipV="1">
            <a:off x="3308466" y="5556407"/>
            <a:ext cx="4892789" cy="704020"/>
          </a:xfrm>
          <a:prstGeom prst="line">
            <a:avLst/>
          </a:prstGeom>
          <a:ln/>
        </p:spPr>
        <p:style>
          <a:lnRef idx="3">
            <a:schemeClr val="dk1"/>
          </a:lnRef>
          <a:fillRef idx="0">
            <a:schemeClr val="dk1"/>
          </a:fillRef>
          <a:effectRef idx="2">
            <a:schemeClr val="dk1"/>
          </a:effectRef>
          <a:fontRef idx="minor">
            <a:schemeClr val="tx1"/>
          </a:fontRef>
        </p:style>
      </p:cxnSp>
      <p:sp>
        <p:nvSpPr>
          <p:cNvPr id="23" name="TextBox 22">
            <a:extLst>
              <a:ext uri="{FF2B5EF4-FFF2-40B4-BE49-F238E27FC236}">
                <a16:creationId xmlns:a16="http://schemas.microsoft.com/office/drawing/2014/main" id="{F9B8B5A2-7534-44A9-BAE7-56A84B32F529}"/>
              </a:ext>
            </a:extLst>
          </p:cNvPr>
          <p:cNvSpPr txBox="1"/>
          <p:nvPr/>
        </p:nvSpPr>
        <p:spPr>
          <a:xfrm rot="554462">
            <a:off x="3802988" y="5977598"/>
            <a:ext cx="3833101" cy="523220"/>
          </a:xfrm>
          <a:prstGeom prst="rect">
            <a:avLst/>
          </a:prstGeom>
          <a:noFill/>
        </p:spPr>
        <p:txBody>
          <a:bodyPr wrap="none" rtlCol="0">
            <a:spAutoFit/>
          </a:bodyPr>
          <a:lstStyle/>
          <a:p>
            <a:r>
              <a:rPr lang="en-US" sz="2800" dirty="0"/>
              <a:t>$22 million consulting</a:t>
            </a:r>
          </a:p>
        </p:txBody>
      </p:sp>
      <p:sp>
        <p:nvSpPr>
          <p:cNvPr id="26" name="TextBox 25">
            <a:extLst>
              <a:ext uri="{FF2B5EF4-FFF2-40B4-BE49-F238E27FC236}">
                <a16:creationId xmlns:a16="http://schemas.microsoft.com/office/drawing/2014/main" id="{D361E83F-140D-4914-8B8A-43BE4C0BE77A}"/>
              </a:ext>
            </a:extLst>
          </p:cNvPr>
          <p:cNvSpPr txBox="1"/>
          <p:nvPr/>
        </p:nvSpPr>
        <p:spPr>
          <a:xfrm rot="20910126">
            <a:off x="4186877" y="4519738"/>
            <a:ext cx="2763898" cy="523220"/>
          </a:xfrm>
          <a:prstGeom prst="rect">
            <a:avLst/>
          </a:prstGeom>
          <a:noFill/>
        </p:spPr>
        <p:txBody>
          <a:bodyPr wrap="none" rtlCol="0">
            <a:spAutoFit/>
          </a:bodyPr>
          <a:lstStyle/>
          <a:p>
            <a:r>
              <a:rPr lang="en-US" sz="2800" dirty="0"/>
              <a:t>$6 million audit</a:t>
            </a:r>
          </a:p>
        </p:txBody>
      </p:sp>
      <p:sp>
        <p:nvSpPr>
          <p:cNvPr id="3" name="Slide Number Placeholder 2">
            <a:extLst>
              <a:ext uri="{FF2B5EF4-FFF2-40B4-BE49-F238E27FC236}">
                <a16:creationId xmlns:a16="http://schemas.microsoft.com/office/drawing/2014/main" id="{46F2ECF9-DFF6-47A9-B444-97401E412965}"/>
              </a:ext>
            </a:extLst>
          </p:cNvPr>
          <p:cNvSpPr>
            <a:spLocks noGrp="1"/>
          </p:cNvSpPr>
          <p:nvPr>
            <p:ph type="sldNum" sz="quarter" idx="12"/>
          </p:nvPr>
        </p:nvSpPr>
        <p:spPr/>
        <p:txBody>
          <a:bodyPr/>
          <a:lstStyle/>
          <a:p>
            <a:fld id="{9274A8EB-ED11-4AE7-936B-BE79435A4DD2}" type="slidenum">
              <a:rPr lang="en-US" smtClean="0"/>
              <a:t>13</a:t>
            </a:fld>
            <a:endParaRPr lang="en-US"/>
          </a:p>
        </p:txBody>
      </p:sp>
    </p:spTree>
    <p:extLst>
      <p:ext uri="{BB962C8B-B14F-4D97-AF65-F5344CB8AC3E}">
        <p14:creationId xmlns:p14="http://schemas.microsoft.com/office/powerpoint/2010/main" val="2093304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ED4E4-2732-422B-A29F-BDD50774F23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C5383E5-0DAC-46D1-9FFD-93CF78AD2E50}"/>
              </a:ext>
            </a:extLst>
          </p:cNvPr>
          <p:cNvSpPr>
            <a:spLocks noGrp="1"/>
          </p:cNvSpPr>
          <p:nvPr>
            <p:ph idx="1"/>
          </p:nvPr>
        </p:nvSpPr>
        <p:spPr/>
        <p:txBody>
          <a:bodyPr/>
          <a:lstStyle/>
          <a:p>
            <a:r>
              <a:rPr lang="en-US" dirty="0"/>
              <a:t>If a auditing firm no longer offers consulting services, the auditing group in the firm will be smaller and more under pressure than typical firm before the legislation. </a:t>
            </a:r>
          </a:p>
          <a:p>
            <a:r>
              <a:rPr lang="en-US" dirty="0"/>
              <a:t>The point is that following dramatic financial events, there can be no clear evidence that the new regulation will improve functioning of capital markets, but we know it establishes further barriers to entry and increases costs of doing business.</a:t>
            </a:r>
          </a:p>
          <a:p>
            <a:r>
              <a:rPr lang="en-US" dirty="0"/>
              <a:t>A problem with accounting: in U.S. if there is a problem, it can be solved with more laws and regulations.</a:t>
            </a:r>
          </a:p>
          <a:p>
            <a:r>
              <a:rPr lang="en-US" dirty="0"/>
              <a:t>As the consequence of increased visibility and activity in tort lawsuits, experts no longer give opinions based on judgement but seek statutes.</a:t>
            </a:r>
          </a:p>
        </p:txBody>
      </p:sp>
      <p:sp>
        <p:nvSpPr>
          <p:cNvPr id="4" name="Slide Number Placeholder 3">
            <a:extLst>
              <a:ext uri="{FF2B5EF4-FFF2-40B4-BE49-F238E27FC236}">
                <a16:creationId xmlns:a16="http://schemas.microsoft.com/office/drawing/2014/main" id="{F928FE96-76D2-4144-AD19-8B26A9554978}"/>
              </a:ext>
            </a:extLst>
          </p:cNvPr>
          <p:cNvSpPr>
            <a:spLocks noGrp="1"/>
          </p:cNvSpPr>
          <p:nvPr>
            <p:ph type="sldNum" sz="quarter" idx="12"/>
          </p:nvPr>
        </p:nvSpPr>
        <p:spPr/>
        <p:txBody>
          <a:bodyPr/>
          <a:lstStyle/>
          <a:p>
            <a:fld id="{9274A8EB-ED11-4AE7-936B-BE79435A4DD2}" type="slidenum">
              <a:rPr lang="en-US" smtClean="0"/>
              <a:t>14</a:t>
            </a:fld>
            <a:endParaRPr lang="en-US"/>
          </a:p>
        </p:txBody>
      </p:sp>
    </p:spTree>
    <p:extLst>
      <p:ext uri="{BB962C8B-B14F-4D97-AF65-F5344CB8AC3E}">
        <p14:creationId xmlns:p14="http://schemas.microsoft.com/office/powerpoint/2010/main" val="1056135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D16DF-F776-483C-BBC1-B85C050E90F8}"/>
              </a:ext>
            </a:extLst>
          </p:cNvPr>
          <p:cNvSpPr>
            <a:spLocks noGrp="1"/>
          </p:cNvSpPr>
          <p:nvPr>
            <p:ph type="title"/>
          </p:nvPr>
        </p:nvSpPr>
        <p:spPr>
          <a:xfrm>
            <a:off x="646111" y="452718"/>
            <a:ext cx="9404723" cy="860693"/>
          </a:xfrm>
        </p:spPr>
        <p:txBody>
          <a:bodyPr/>
          <a:lstStyle/>
          <a:p>
            <a:pPr algn="ctr"/>
            <a:r>
              <a:rPr lang="en-US" dirty="0"/>
              <a:t>Conclusion</a:t>
            </a:r>
          </a:p>
        </p:txBody>
      </p:sp>
      <p:sp>
        <p:nvSpPr>
          <p:cNvPr id="3" name="Content Placeholder 2">
            <a:extLst>
              <a:ext uri="{FF2B5EF4-FFF2-40B4-BE49-F238E27FC236}">
                <a16:creationId xmlns:a16="http://schemas.microsoft.com/office/drawing/2014/main" id="{18B57287-36DD-4D35-84A7-948057E8E4CB}"/>
              </a:ext>
            </a:extLst>
          </p:cNvPr>
          <p:cNvSpPr>
            <a:spLocks noGrp="1"/>
          </p:cNvSpPr>
          <p:nvPr>
            <p:ph idx="1"/>
          </p:nvPr>
        </p:nvSpPr>
        <p:spPr>
          <a:xfrm>
            <a:off x="1103312" y="1446416"/>
            <a:ext cx="8946541" cy="4801984"/>
          </a:xfrm>
        </p:spPr>
        <p:txBody>
          <a:bodyPr/>
          <a:lstStyle/>
          <a:p>
            <a:r>
              <a:rPr lang="en-US" dirty="0"/>
              <a:t>In financial history, companies died to tell their stories, and our analysis provides questions to assess business ventures’ health</a:t>
            </a:r>
          </a:p>
          <a:p>
            <a:r>
              <a:rPr lang="en-US" dirty="0"/>
              <a:t>Dramatic incidents are main driver for regulatory and legal changes. Hasting to take actions is often not well though out.</a:t>
            </a:r>
          </a:p>
          <a:p>
            <a:r>
              <a:rPr lang="en-US" dirty="0"/>
              <a:t>No matter how big the financial failures are, it would be wrong to jump to conclusion that the system needs radical overhaul. </a:t>
            </a:r>
          </a:p>
        </p:txBody>
      </p:sp>
      <p:sp>
        <p:nvSpPr>
          <p:cNvPr id="4" name="Slide Number Placeholder 3">
            <a:extLst>
              <a:ext uri="{FF2B5EF4-FFF2-40B4-BE49-F238E27FC236}">
                <a16:creationId xmlns:a16="http://schemas.microsoft.com/office/drawing/2014/main" id="{D4A51591-FDB2-46B7-A132-E92889CC8C1F}"/>
              </a:ext>
            </a:extLst>
          </p:cNvPr>
          <p:cNvSpPr>
            <a:spLocks noGrp="1"/>
          </p:cNvSpPr>
          <p:nvPr>
            <p:ph type="sldNum" sz="quarter" idx="12"/>
          </p:nvPr>
        </p:nvSpPr>
        <p:spPr/>
        <p:txBody>
          <a:bodyPr/>
          <a:lstStyle/>
          <a:p>
            <a:fld id="{9274A8EB-ED11-4AE7-936B-BE79435A4DD2}" type="slidenum">
              <a:rPr lang="en-US" smtClean="0"/>
              <a:t>15</a:t>
            </a:fld>
            <a:endParaRPr lang="en-US"/>
          </a:p>
        </p:txBody>
      </p:sp>
    </p:spTree>
    <p:extLst>
      <p:ext uri="{BB962C8B-B14F-4D97-AF65-F5344CB8AC3E}">
        <p14:creationId xmlns:p14="http://schemas.microsoft.com/office/powerpoint/2010/main" val="3377637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F1C42-B1AC-4376-97EB-5008264986FA}"/>
              </a:ext>
            </a:extLst>
          </p:cNvPr>
          <p:cNvSpPr>
            <a:spLocks noGrp="1"/>
          </p:cNvSpPr>
          <p:nvPr>
            <p:ph type="title"/>
          </p:nvPr>
        </p:nvSpPr>
        <p:spPr>
          <a:xfrm>
            <a:off x="646111" y="452718"/>
            <a:ext cx="9404723" cy="1159951"/>
          </a:xfrm>
        </p:spPr>
        <p:txBody>
          <a:bodyPr/>
          <a:lstStyle/>
          <a:p>
            <a:pPr algn="ctr"/>
            <a:r>
              <a:rPr lang="en-US" sz="4800" dirty="0" err="1"/>
              <a:t>Metalgesellschaft</a:t>
            </a:r>
            <a:r>
              <a:rPr lang="en-US" sz="4800" dirty="0"/>
              <a:t> (MG)</a:t>
            </a:r>
          </a:p>
        </p:txBody>
      </p:sp>
      <p:sp>
        <p:nvSpPr>
          <p:cNvPr id="3" name="Content Placeholder 2">
            <a:extLst>
              <a:ext uri="{FF2B5EF4-FFF2-40B4-BE49-F238E27FC236}">
                <a16:creationId xmlns:a16="http://schemas.microsoft.com/office/drawing/2014/main" id="{EACEE4B3-8B48-4809-AD50-A08DF6743617}"/>
              </a:ext>
            </a:extLst>
          </p:cNvPr>
          <p:cNvSpPr>
            <a:spLocks noGrp="1"/>
          </p:cNvSpPr>
          <p:nvPr>
            <p:ph idx="1"/>
          </p:nvPr>
        </p:nvSpPr>
        <p:spPr>
          <a:xfrm>
            <a:off x="1103312" y="1612670"/>
            <a:ext cx="8946541" cy="4635730"/>
          </a:xfrm>
        </p:spPr>
        <p:txBody>
          <a:bodyPr>
            <a:normAutofit/>
          </a:bodyPr>
          <a:lstStyle/>
          <a:p>
            <a:r>
              <a:rPr lang="en-US" sz="2400" dirty="0"/>
              <a:t>In early 1990’s, an oil trader team from MG pursued a flawed hedging strategy – short position on oil and petroleum long-term forward contact with embedded options for the buyers, and long position on short-term futures (rolling over). </a:t>
            </a:r>
          </a:p>
          <a:p>
            <a:r>
              <a:rPr lang="en-US" sz="2400" dirty="0"/>
              <a:t>As oil prices fell and market went into contango in 1992, margin call for $1 billion.</a:t>
            </a:r>
          </a:p>
          <a:p>
            <a:r>
              <a:rPr lang="en-US" sz="2400" dirty="0"/>
              <a:t>MG almost bankrupted</a:t>
            </a:r>
          </a:p>
        </p:txBody>
      </p:sp>
      <p:sp>
        <p:nvSpPr>
          <p:cNvPr id="4" name="Slide Number Placeholder 3">
            <a:extLst>
              <a:ext uri="{FF2B5EF4-FFF2-40B4-BE49-F238E27FC236}">
                <a16:creationId xmlns:a16="http://schemas.microsoft.com/office/drawing/2014/main" id="{3D5DE5CD-7C66-40F3-8D92-0E7796DF841D}"/>
              </a:ext>
            </a:extLst>
          </p:cNvPr>
          <p:cNvSpPr>
            <a:spLocks noGrp="1"/>
          </p:cNvSpPr>
          <p:nvPr>
            <p:ph type="sldNum" sz="quarter" idx="12"/>
          </p:nvPr>
        </p:nvSpPr>
        <p:spPr/>
        <p:txBody>
          <a:bodyPr/>
          <a:lstStyle/>
          <a:p>
            <a:fld id="{9274A8EB-ED11-4AE7-936B-BE79435A4DD2}" type="slidenum">
              <a:rPr lang="en-US" smtClean="0"/>
              <a:t>2</a:t>
            </a:fld>
            <a:endParaRPr lang="en-US"/>
          </a:p>
        </p:txBody>
      </p:sp>
    </p:spTree>
    <p:extLst>
      <p:ext uri="{BB962C8B-B14F-4D97-AF65-F5344CB8AC3E}">
        <p14:creationId xmlns:p14="http://schemas.microsoft.com/office/powerpoint/2010/main" val="2992113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F71EA-88D3-4280-BC1E-EC1D212615A3}"/>
              </a:ext>
            </a:extLst>
          </p:cNvPr>
          <p:cNvSpPr>
            <a:spLocks noGrp="1"/>
          </p:cNvSpPr>
          <p:nvPr>
            <p:ph type="title"/>
          </p:nvPr>
        </p:nvSpPr>
        <p:spPr>
          <a:xfrm>
            <a:off x="646111" y="452718"/>
            <a:ext cx="9404723" cy="1093449"/>
          </a:xfrm>
        </p:spPr>
        <p:txBody>
          <a:bodyPr/>
          <a:lstStyle/>
          <a:p>
            <a:pPr algn="ctr"/>
            <a:r>
              <a:rPr lang="en-US" dirty="0"/>
              <a:t>Autopsy of MG case</a:t>
            </a:r>
          </a:p>
        </p:txBody>
      </p:sp>
      <p:sp>
        <p:nvSpPr>
          <p:cNvPr id="3" name="Content Placeholder 2">
            <a:extLst>
              <a:ext uri="{FF2B5EF4-FFF2-40B4-BE49-F238E27FC236}">
                <a16:creationId xmlns:a16="http://schemas.microsoft.com/office/drawing/2014/main" id="{022EA2C5-2B88-4EDC-8558-9FEF9A63D7D9}"/>
              </a:ext>
            </a:extLst>
          </p:cNvPr>
          <p:cNvSpPr>
            <a:spLocks noGrp="1"/>
          </p:cNvSpPr>
          <p:nvPr>
            <p:ph idx="1"/>
          </p:nvPr>
        </p:nvSpPr>
        <p:spPr>
          <a:xfrm>
            <a:off x="1104293" y="1297173"/>
            <a:ext cx="8946541" cy="5108110"/>
          </a:xfrm>
        </p:spPr>
        <p:txBody>
          <a:bodyPr>
            <a:normAutofit/>
          </a:bodyPr>
          <a:lstStyle/>
          <a:p>
            <a:r>
              <a:rPr lang="en-US" dirty="0"/>
              <a:t>Premise</a:t>
            </a:r>
          </a:p>
          <a:p>
            <a:pPr lvl="1"/>
            <a:r>
              <a:rPr lang="en-US" dirty="0"/>
              <a:t>Before 1990, 70% of time oil futures market were in backwardation</a:t>
            </a:r>
          </a:p>
          <a:p>
            <a:pPr lvl="1"/>
            <a:r>
              <a:rPr lang="en-US" dirty="0"/>
              <a:t>From pure accounting perspective, delivery commitments were perfectly hedged by futures contracts.</a:t>
            </a:r>
          </a:p>
          <a:p>
            <a:r>
              <a:rPr lang="en-US" b="1" dirty="0"/>
              <a:t>Lessons</a:t>
            </a:r>
          </a:p>
          <a:p>
            <a:pPr lvl="1"/>
            <a:r>
              <a:rPr lang="en-US" b="1" dirty="0"/>
              <a:t>1. </a:t>
            </a:r>
            <a:r>
              <a:rPr lang="en-US" sz="2000" dirty="0"/>
              <a:t>Blind allegiance to a particular theory or strategy is central feature of financial debacles.</a:t>
            </a:r>
          </a:p>
          <a:p>
            <a:pPr lvl="1"/>
            <a:r>
              <a:rPr lang="en-US" b="1" dirty="0"/>
              <a:t>2. </a:t>
            </a:r>
            <a:r>
              <a:rPr lang="en-US" sz="2000" dirty="0"/>
              <a:t>Bad things happen that were not anticipated by the theory</a:t>
            </a:r>
          </a:p>
          <a:p>
            <a:pPr lvl="2"/>
            <a:r>
              <a:rPr lang="en-US" sz="2000" dirty="0"/>
              <a:t>Oil prices fell 50% in months and margin call for $1 billion</a:t>
            </a:r>
          </a:p>
          <a:p>
            <a:pPr lvl="2"/>
            <a:r>
              <a:rPr lang="en-US" sz="2000" dirty="0"/>
              <a:t>Interest charge for financing won’t be covered 10 years from now</a:t>
            </a:r>
          </a:p>
          <a:p>
            <a:pPr lvl="2"/>
            <a:r>
              <a:rPr lang="en-US" sz="2000" dirty="0"/>
              <a:t>Considering interest cost and near and far term volatilities of oil futures, this strategy is riskier than no hedge.</a:t>
            </a:r>
          </a:p>
          <a:p>
            <a:endParaRPr lang="en-US" dirty="0"/>
          </a:p>
        </p:txBody>
      </p:sp>
      <p:sp>
        <p:nvSpPr>
          <p:cNvPr id="4" name="Slide Number Placeholder 3">
            <a:extLst>
              <a:ext uri="{FF2B5EF4-FFF2-40B4-BE49-F238E27FC236}">
                <a16:creationId xmlns:a16="http://schemas.microsoft.com/office/drawing/2014/main" id="{B85A0724-CBCC-44FD-AE7B-CB742374A7EB}"/>
              </a:ext>
            </a:extLst>
          </p:cNvPr>
          <p:cNvSpPr>
            <a:spLocks noGrp="1"/>
          </p:cNvSpPr>
          <p:nvPr>
            <p:ph type="sldNum" sz="quarter" idx="12"/>
          </p:nvPr>
        </p:nvSpPr>
        <p:spPr/>
        <p:txBody>
          <a:bodyPr/>
          <a:lstStyle/>
          <a:p>
            <a:fld id="{9274A8EB-ED11-4AE7-936B-BE79435A4DD2}" type="slidenum">
              <a:rPr lang="en-US" smtClean="0"/>
              <a:t>3</a:t>
            </a:fld>
            <a:endParaRPr lang="en-US"/>
          </a:p>
        </p:txBody>
      </p:sp>
    </p:spTree>
    <p:extLst>
      <p:ext uri="{BB962C8B-B14F-4D97-AF65-F5344CB8AC3E}">
        <p14:creationId xmlns:p14="http://schemas.microsoft.com/office/powerpoint/2010/main" val="1401141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5FF7F-865F-4B40-836E-63A53F003C6C}"/>
              </a:ext>
            </a:extLst>
          </p:cNvPr>
          <p:cNvSpPr>
            <a:spLocks noGrp="1"/>
          </p:cNvSpPr>
          <p:nvPr>
            <p:ph type="title"/>
          </p:nvPr>
        </p:nvSpPr>
        <p:spPr>
          <a:xfrm>
            <a:off x="646111" y="452718"/>
            <a:ext cx="9404723" cy="1043573"/>
          </a:xfrm>
        </p:spPr>
        <p:txBody>
          <a:bodyPr/>
          <a:lstStyle/>
          <a:p>
            <a:pPr algn="ctr"/>
            <a:r>
              <a:rPr lang="en-US" dirty="0"/>
              <a:t>Lessons continue</a:t>
            </a:r>
          </a:p>
        </p:txBody>
      </p:sp>
      <p:sp>
        <p:nvSpPr>
          <p:cNvPr id="3" name="Content Placeholder 2">
            <a:extLst>
              <a:ext uri="{FF2B5EF4-FFF2-40B4-BE49-F238E27FC236}">
                <a16:creationId xmlns:a16="http://schemas.microsoft.com/office/drawing/2014/main" id="{1256FC65-6D94-4772-A8F6-DD16750C9DDB}"/>
              </a:ext>
            </a:extLst>
          </p:cNvPr>
          <p:cNvSpPr>
            <a:spLocks noGrp="1"/>
          </p:cNvSpPr>
          <p:nvPr>
            <p:ph idx="1"/>
          </p:nvPr>
        </p:nvSpPr>
        <p:spPr>
          <a:xfrm>
            <a:off x="1103312" y="1695796"/>
            <a:ext cx="8946541" cy="4552603"/>
          </a:xfrm>
        </p:spPr>
        <p:txBody>
          <a:bodyPr>
            <a:normAutofit/>
          </a:bodyPr>
          <a:lstStyle/>
          <a:p>
            <a:r>
              <a:rPr lang="en-US" sz="2200" b="1" dirty="0"/>
              <a:t>3.</a:t>
            </a:r>
            <a:r>
              <a:rPr lang="en-US" sz="2200" dirty="0"/>
              <a:t> Simple strategies are doomed to failure in efficient market.</a:t>
            </a:r>
          </a:p>
          <a:p>
            <a:r>
              <a:rPr lang="en-US" sz="2200" b="1" dirty="0"/>
              <a:t>4.</a:t>
            </a:r>
            <a:r>
              <a:rPr lang="en-US" sz="2200" dirty="0"/>
              <a:t> Big dollars attract big attention</a:t>
            </a:r>
          </a:p>
          <a:p>
            <a:pPr lvl="1"/>
            <a:r>
              <a:rPr lang="en-US" sz="2200" dirty="0"/>
              <a:t>With MG’s large short position, specialist in oil markets knew MG had to roll over their positions. </a:t>
            </a:r>
          </a:p>
          <a:p>
            <a:r>
              <a:rPr lang="en-US" sz="2200" b="1" dirty="0"/>
              <a:t>5. </a:t>
            </a:r>
            <a:r>
              <a:rPr lang="en-US" sz="2200" dirty="0"/>
              <a:t>In times of distress, liquid debts always beat illiquid assets</a:t>
            </a:r>
          </a:p>
          <a:p>
            <a:r>
              <a:rPr lang="en-US" sz="2200" b="1" dirty="0"/>
              <a:t>6.</a:t>
            </a:r>
            <a:r>
              <a:rPr lang="en-US" sz="2200" dirty="0"/>
              <a:t> Complexity of the business creates opacity and vulnerability; it’s hard for business to finance and control risks.</a:t>
            </a:r>
          </a:p>
          <a:p>
            <a:r>
              <a:rPr lang="en-US" altLang="zh-TW" sz="2200" b="1" dirty="0"/>
              <a:t>7.</a:t>
            </a:r>
            <a:r>
              <a:rPr lang="zh-TW" altLang="en-US" sz="2200" dirty="0"/>
              <a:t> </a:t>
            </a:r>
            <a:r>
              <a:rPr lang="en-US" altLang="zh-TW" sz="2200" dirty="0"/>
              <a:t>Agency cost – failure to align interest will add burden on monitoring and controlling employees.</a:t>
            </a:r>
            <a:endParaRPr lang="en-US" sz="2200" dirty="0"/>
          </a:p>
          <a:p>
            <a:endParaRPr lang="en-US" dirty="0"/>
          </a:p>
        </p:txBody>
      </p:sp>
      <p:sp>
        <p:nvSpPr>
          <p:cNvPr id="4" name="Slide Number Placeholder 3">
            <a:extLst>
              <a:ext uri="{FF2B5EF4-FFF2-40B4-BE49-F238E27FC236}">
                <a16:creationId xmlns:a16="http://schemas.microsoft.com/office/drawing/2014/main" id="{1F843234-8374-4584-99BF-CA719DCB6317}"/>
              </a:ext>
            </a:extLst>
          </p:cNvPr>
          <p:cNvSpPr>
            <a:spLocks noGrp="1"/>
          </p:cNvSpPr>
          <p:nvPr>
            <p:ph type="sldNum" sz="quarter" idx="12"/>
          </p:nvPr>
        </p:nvSpPr>
        <p:spPr/>
        <p:txBody>
          <a:bodyPr/>
          <a:lstStyle/>
          <a:p>
            <a:fld id="{9274A8EB-ED11-4AE7-936B-BE79435A4DD2}" type="slidenum">
              <a:rPr lang="en-US" smtClean="0"/>
              <a:t>4</a:t>
            </a:fld>
            <a:endParaRPr lang="en-US"/>
          </a:p>
        </p:txBody>
      </p:sp>
    </p:spTree>
    <p:extLst>
      <p:ext uri="{BB962C8B-B14F-4D97-AF65-F5344CB8AC3E}">
        <p14:creationId xmlns:p14="http://schemas.microsoft.com/office/powerpoint/2010/main" val="3770006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D4C89-D392-4155-9853-8CBE2EDF722B}"/>
              </a:ext>
            </a:extLst>
          </p:cNvPr>
          <p:cNvSpPr>
            <a:spLocks noGrp="1"/>
          </p:cNvSpPr>
          <p:nvPr>
            <p:ph type="title"/>
          </p:nvPr>
        </p:nvSpPr>
        <p:spPr/>
        <p:txBody>
          <a:bodyPr/>
          <a:lstStyle/>
          <a:p>
            <a:pPr algn="ctr"/>
            <a:r>
              <a:rPr lang="en-US" dirty="0"/>
              <a:t>Hedge Funds - 1998</a:t>
            </a:r>
          </a:p>
        </p:txBody>
      </p:sp>
      <p:sp>
        <p:nvSpPr>
          <p:cNvPr id="3" name="Content Placeholder 2">
            <a:extLst>
              <a:ext uri="{FF2B5EF4-FFF2-40B4-BE49-F238E27FC236}">
                <a16:creationId xmlns:a16="http://schemas.microsoft.com/office/drawing/2014/main" id="{37EA29F2-D8DE-4BAB-A8BB-C3AEE71CEF5F}"/>
              </a:ext>
            </a:extLst>
          </p:cNvPr>
          <p:cNvSpPr>
            <a:spLocks noGrp="1"/>
          </p:cNvSpPr>
          <p:nvPr>
            <p:ph idx="1"/>
          </p:nvPr>
        </p:nvSpPr>
        <p:spPr>
          <a:xfrm>
            <a:off x="1103312" y="1496292"/>
            <a:ext cx="8946541" cy="4752108"/>
          </a:xfrm>
        </p:spPr>
        <p:txBody>
          <a:bodyPr>
            <a:normAutofit/>
          </a:bodyPr>
          <a:lstStyle/>
          <a:p>
            <a:r>
              <a:rPr lang="en-US" sz="2200" dirty="0"/>
              <a:t>In the summer and fall of 1998, a number of hedge funds blew up, including the most famous one, Long Term Capital Management (LTCM).</a:t>
            </a:r>
          </a:p>
          <a:p>
            <a:r>
              <a:rPr lang="en-US" sz="2200" dirty="0"/>
              <a:t>Most followed a strategy called convergence trading – whenever the spread between two apparently equivalent positions gets larger, the strategy attempts to bet on them reverting to historical norms.</a:t>
            </a:r>
          </a:p>
          <a:p>
            <a:r>
              <a:rPr lang="en-US" sz="2200" dirty="0"/>
              <a:t>In that volatile period, the spread widened, and losses bankrupted many funds.</a:t>
            </a:r>
          </a:p>
        </p:txBody>
      </p:sp>
      <p:sp>
        <p:nvSpPr>
          <p:cNvPr id="4" name="Slide Number Placeholder 3">
            <a:extLst>
              <a:ext uri="{FF2B5EF4-FFF2-40B4-BE49-F238E27FC236}">
                <a16:creationId xmlns:a16="http://schemas.microsoft.com/office/drawing/2014/main" id="{9CFC85FB-36A9-465A-AD72-38BF8B0AB0F7}"/>
              </a:ext>
            </a:extLst>
          </p:cNvPr>
          <p:cNvSpPr>
            <a:spLocks noGrp="1"/>
          </p:cNvSpPr>
          <p:nvPr>
            <p:ph type="sldNum" sz="quarter" idx="12"/>
          </p:nvPr>
        </p:nvSpPr>
        <p:spPr/>
        <p:txBody>
          <a:bodyPr/>
          <a:lstStyle/>
          <a:p>
            <a:fld id="{9274A8EB-ED11-4AE7-936B-BE79435A4DD2}" type="slidenum">
              <a:rPr lang="en-US" smtClean="0"/>
              <a:t>5</a:t>
            </a:fld>
            <a:endParaRPr lang="en-US"/>
          </a:p>
        </p:txBody>
      </p:sp>
    </p:spTree>
    <p:extLst>
      <p:ext uri="{BB962C8B-B14F-4D97-AF65-F5344CB8AC3E}">
        <p14:creationId xmlns:p14="http://schemas.microsoft.com/office/powerpoint/2010/main" val="1462066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80916-35FA-4C92-B2C0-F19C646ED623}"/>
              </a:ext>
            </a:extLst>
          </p:cNvPr>
          <p:cNvSpPr>
            <a:spLocks noGrp="1"/>
          </p:cNvSpPr>
          <p:nvPr>
            <p:ph type="title"/>
          </p:nvPr>
        </p:nvSpPr>
        <p:spPr/>
        <p:txBody>
          <a:bodyPr/>
          <a:lstStyle/>
          <a:p>
            <a:pPr algn="ctr"/>
            <a:r>
              <a:rPr lang="en-US" dirty="0"/>
              <a:t>Hedge Funds - Lessons</a:t>
            </a:r>
          </a:p>
        </p:txBody>
      </p:sp>
      <p:sp>
        <p:nvSpPr>
          <p:cNvPr id="3" name="Content Placeholder 2">
            <a:extLst>
              <a:ext uri="{FF2B5EF4-FFF2-40B4-BE49-F238E27FC236}">
                <a16:creationId xmlns:a16="http://schemas.microsoft.com/office/drawing/2014/main" id="{335316F0-9C49-4808-8964-1E85C3F3D7A2}"/>
              </a:ext>
            </a:extLst>
          </p:cNvPr>
          <p:cNvSpPr>
            <a:spLocks noGrp="1"/>
          </p:cNvSpPr>
          <p:nvPr>
            <p:ph idx="1"/>
          </p:nvPr>
        </p:nvSpPr>
        <p:spPr>
          <a:xfrm>
            <a:off x="1103312" y="1446416"/>
            <a:ext cx="8946541" cy="4801984"/>
          </a:xfrm>
        </p:spPr>
        <p:txBody>
          <a:bodyPr>
            <a:normAutofit fontScale="92500" lnSpcReduction="10000"/>
          </a:bodyPr>
          <a:lstStyle/>
          <a:p>
            <a:r>
              <a:rPr lang="en-US" dirty="0"/>
              <a:t>This strategy is the “theory” just like MG case</a:t>
            </a:r>
          </a:p>
          <a:p>
            <a:r>
              <a:rPr lang="en-US" dirty="0"/>
              <a:t>LTCM had positions of over $100 billion, leverage of about 25 to 1 and nominal footing of over $1 trillion (again, big dollar attracts attention)</a:t>
            </a:r>
          </a:p>
          <a:p>
            <a:r>
              <a:rPr lang="en-US" dirty="0"/>
              <a:t>In times of crisis, liquid debts are king – assets and position holdings may be marked-to-market, but debts are contractually stated.</a:t>
            </a:r>
          </a:p>
          <a:p>
            <a:r>
              <a:rPr lang="en-US" dirty="0"/>
              <a:t>Hedge funds are the most opaque of financial institutions</a:t>
            </a:r>
          </a:p>
          <a:p>
            <a:pPr lvl="1"/>
            <a:r>
              <a:rPr lang="en-US" dirty="0"/>
              <a:t>LTCM had over 70,000 positions</a:t>
            </a:r>
          </a:p>
          <a:p>
            <a:r>
              <a:rPr lang="en-US" dirty="0"/>
              <a:t>Hedge fund fee aligns incentives, but monitoring and control are still required. Misalignment of fees grew severe after 1998</a:t>
            </a:r>
          </a:p>
          <a:p>
            <a:r>
              <a:rPr lang="en-US" dirty="0"/>
              <a:t>New lesson: leverage is risky and big leverage is dangerous</a:t>
            </a:r>
          </a:p>
          <a:p>
            <a:pPr lvl="1"/>
            <a:r>
              <a:rPr lang="en-US" dirty="0"/>
              <a:t>Leverage strains the assumptions that underpin any systems, models and theories</a:t>
            </a:r>
          </a:p>
          <a:p>
            <a:pPr lvl="1"/>
            <a:r>
              <a:rPr lang="en-US" dirty="0"/>
              <a:t>LTCM’s 25 to 1 leverage makes controlling risks by mathematical pricing model troublesome</a:t>
            </a:r>
          </a:p>
        </p:txBody>
      </p:sp>
      <p:sp>
        <p:nvSpPr>
          <p:cNvPr id="4" name="Slide Number Placeholder 3">
            <a:extLst>
              <a:ext uri="{FF2B5EF4-FFF2-40B4-BE49-F238E27FC236}">
                <a16:creationId xmlns:a16="http://schemas.microsoft.com/office/drawing/2014/main" id="{5F7045E0-036B-461F-90A9-3EA6A93E82A1}"/>
              </a:ext>
            </a:extLst>
          </p:cNvPr>
          <p:cNvSpPr>
            <a:spLocks noGrp="1"/>
          </p:cNvSpPr>
          <p:nvPr>
            <p:ph type="sldNum" sz="quarter" idx="12"/>
          </p:nvPr>
        </p:nvSpPr>
        <p:spPr/>
        <p:txBody>
          <a:bodyPr/>
          <a:lstStyle/>
          <a:p>
            <a:fld id="{9274A8EB-ED11-4AE7-936B-BE79435A4DD2}" type="slidenum">
              <a:rPr lang="en-US" smtClean="0"/>
              <a:t>6</a:t>
            </a:fld>
            <a:endParaRPr lang="en-US"/>
          </a:p>
        </p:txBody>
      </p:sp>
    </p:spTree>
    <p:extLst>
      <p:ext uri="{BB962C8B-B14F-4D97-AF65-F5344CB8AC3E}">
        <p14:creationId xmlns:p14="http://schemas.microsoft.com/office/powerpoint/2010/main" val="3543508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E6C8D-55FA-470A-9C2A-F842E63E82C8}"/>
              </a:ext>
            </a:extLst>
          </p:cNvPr>
          <p:cNvSpPr>
            <a:spLocks noGrp="1"/>
          </p:cNvSpPr>
          <p:nvPr>
            <p:ph type="title"/>
          </p:nvPr>
        </p:nvSpPr>
        <p:spPr>
          <a:xfrm>
            <a:off x="646111" y="452718"/>
            <a:ext cx="9404723" cy="827442"/>
          </a:xfrm>
        </p:spPr>
        <p:txBody>
          <a:bodyPr/>
          <a:lstStyle/>
          <a:p>
            <a:pPr algn="ctr"/>
            <a:r>
              <a:rPr lang="en-US" dirty="0"/>
              <a:t>ENRON</a:t>
            </a:r>
          </a:p>
        </p:txBody>
      </p:sp>
      <p:sp>
        <p:nvSpPr>
          <p:cNvPr id="3" name="Content Placeholder 2">
            <a:extLst>
              <a:ext uri="{FF2B5EF4-FFF2-40B4-BE49-F238E27FC236}">
                <a16:creationId xmlns:a16="http://schemas.microsoft.com/office/drawing/2014/main" id="{BCB9A78F-ACA7-4F02-84FE-D550B4253CB8}"/>
              </a:ext>
            </a:extLst>
          </p:cNvPr>
          <p:cNvSpPr>
            <a:spLocks noGrp="1"/>
          </p:cNvSpPr>
          <p:nvPr>
            <p:ph idx="1"/>
          </p:nvPr>
        </p:nvSpPr>
        <p:spPr>
          <a:xfrm>
            <a:off x="1103312" y="1446417"/>
            <a:ext cx="8946541" cy="1982584"/>
          </a:xfrm>
        </p:spPr>
        <p:txBody>
          <a:bodyPr/>
          <a:lstStyle/>
          <a:p>
            <a:r>
              <a:rPr lang="en-US" dirty="0"/>
              <a:t>Acquired assets or businesses where trading markets are bilateral and not well established, which began with energy business, then to internet, telecommunications, steel, and others</a:t>
            </a:r>
          </a:p>
          <a:p>
            <a:r>
              <a:rPr lang="en-US" dirty="0"/>
              <a:t>Objective: modernize the markets by introducing financial instruments and derivatives for trading and hedging.  </a:t>
            </a:r>
          </a:p>
        </p:txBody>
      </p:sp>
      <p:pic>
        <p:nvPicPr>
          <p:cNvPr id="1026" name="Picture 2" descr="Image result for enron">
            <a:extLst>
              <a:ext uri="{FF2B5EF4-FFF2-40B4-BE49-F238E27FC236}">
                <a16:creationId xmlns:a16="http://schemas.microsoft.com/office/drawing/2014/main" id="{07EB8B08-B47F-42E2-8C1A-F20F107703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6257" y="3429000"/>
            <a:ext cx="1431001" cy="1412005"/>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a:extLst>
              <a:ext uri="{FF2B5EF4-FFF2-40B4-BE49-F238E27FC236}">
                <a16:creationId xmlns:a16="http://schemas.microsoft.com/office/drawing/2014/main" id="{2B9A5005-CB30-4E65-A239-A738C4418CBA}"/>
              </a:ext>
            </a:extLst>
          </p:cNvPr>
          <p:cNvCxnSpPr>
            <a:cxnSpLocks/>
            <a:stCxn id="8" idx="6"/>
            <a:endCxn id="1026" idx="1"/>
          </p:cNvCxnSpPr>
          <p:nvPr/>
        </p:nvCxnSpPr>
        <p:spPr>
          <a:xfrm>
            <a:off x="4187688" y="4135003"/>
            <a:ext cx="3598569" cy="0"/>
          </a:xfrm>
          <a:prstGeom prst="line">
            <a:avLst/>
          </a:prstGeom>
          <a:ln/>
        </p:spPr>
        <p:style>
          <a:lnRef idx="3">
            <a:schemeClr val="dk1"/>
          </a:lnRef>
          <a:fillRef idx="0">
            <a:schemeClr val="dk1"/>
          </a:fillRef>
          <a:effectRef idx="2">
            <a:schemeClr val="dk1"/>
          </a:effectRef>
          <a:fontRef idx="minor">
            <a:schemeClr val="tx1"/>
          </a:fontRef>
        </p:style>
      </p:cxnSp>
      <p:sp>
        <p:nvSpPr>
          <p:cNvPr id="8" name="Oval 7">
            <a:extLst>
              <a:ext uri="{FF2B5EF4-FFF2-40B4-BE49-F238E27FC236}">
                <a16:creationId xmlns:a16="http://schemas.microsoft.com/office/drawing/2014/main" id="{B40B4102-6A82-4AD3-9717-EEE4B54FD3A7}"/>
              </a:ext>
            </a:extLst>
          </p:cNvPr>
          <p:cNvSpPr/>
          <p:nvPr/>
        </p:nvSpPr>
        <p:spPr>
          <a:xfrm>
            <a:off x="2159382" y="3488694"/>
            <a:ext cx="2028306" cy="12926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BADCO</a:t>
            </a:r>
          </a:p>
        </p:txBody>
      </p:sp>
      <p:sp>
        <p:nvSpPr>
          <p:cNvPr id="9" name="TextBox 8">
            <a:extLst>
              <a:ext uri="{FF2B5EF4-FFF2-40B4-BE49-F238E27FC236}">
                <a16:creationId xmlns:a16="http://schemas.microsoft.com/office/drawing/2014/main" id="{D3273B41-A502-4282-A449-C403DA0D37F7}"/>
              </a:ext>
            </a:extLst>
          </p:cNvPr>
          <p:cNvSpPr txBox="1"/>
          <p:nvPr/>
        </p:nvSpPr>
        <p:spPr>
          <a:xfrm>
            <a:off x="4405744" y="3765670"/>
            <a:ext cx="3363421" cy="369332"/>
          </a:xfrm>
          <a:prstGeom prst="rect">
            <a:avLst/>
          </a:prstGeom>
          <a:noFill/>
        </p:spPr>
        <p:txBody>
          <a:bodyPr wrap="none" rtlCol="0">
            <a:spAutoFit/>
          </a:bodyPr>
          <a:lstStyle/>
          <a:p>
            <a:r>
              <a:rPr lang="en-US" dirty="0"/>
              <a:t>Buy a stake at target market</a:t>
            </a:r>
          </a:p>
        </p:txBody>
      </p:sp>
      <p:pic>
        <p:nvPicPr>
          <p:cNvPr id="12" name="Picture 2" descr="Image result for enron">
            <a:extLst>
              <a:ext uri="{FF2B5EF4-FFF2-40B4-BE49-F238E27FC236}">
                <a16:creationId xmlns:a16="http://schemas.microsoft.com/office/drawing/2014/main" id="{7BEF5947-C2A3-4D87-B005-EB1A9CC9A3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34352" y="5190245"/>
            <a:ext cx="1431001" cy="1412005"/>
          </a:xfrm>
          <a:prstGeom prst="rect">
            <a:avLst/>
          </a:prstGeom>
          <a:noFill/>
          <a:extLst>
            <a:ext uri="{909E8E84-426E-40DD-AFC4-6F175D3DCCD1}">
              <a14:hiddenFill xmlns:a14="http://schemas.microsoft.com/office/drawing/2010/main">
                <a:solidFill>
                  <a:srgbClr val="FFFFFF"/>
                </a:solidFill>
              </a14:hiddenFill>
            </a:ext>
          </a:extLst>
        </p:spPr>
      </p:pic>
      <p:sp>
        <p:nvSpPr>
          <p:cNvPr id="13" name="Oval 12">
            <a:extLst>
              <a:ext uri="{FF2B5EF4-FFF2-40B4-BE49-F238E27FC236}">
                <a16:creationId xmlns:a16="http://schemas.microsoft.com/office/drawing/2014/main" id="{4051FC18-91D6-4ACC-91F6-0ABE62160A51}"/>
              </a:ext>
            </a:extLst>
          </p:cNvPr>
          <p:cNvSpPr/>
          <p:nvPr/>
        </p:nvSpPr>
        <p:spPr>
          <a:xfrm>
            <a:off x="646111" y="5249951"/>
            <a:ext cx="2028306" cy="12926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BADCO</a:t>
            </a:r>
          </a:p>
        </p:txBody>
      </p:sp>
      <p:sp>
        <p:nvSpPr>
          <p:cNvPr id="11" name="Oval 10">
            <a:extLst>
              <a:ext uri="{FF2B5EF4-FFF2-40B4-BE49-F238E27FC236}">
                <a16:creationId xmlns:a16="http://schemas.microsoft.com/office/drawing/2014/main" id="{9AC27FAB-F3F4-4A86-A77D-B43D910CA284}"/>
              </a:ext>
            </a:extLst>
          </p:cNvPr>
          <p:cNvSpPr/>
          <p:nvPr/>
        </p:nvSpPr>
        <p:spPr>
          <a:xfrm>
            <a:off x="4569621" y="5190270"/>
            <a:ext cx="2028306" cy="141198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NEWCO</a:t>
            </a:r>
          </a:p>
        </p:txBody>
      </p:sp>
      <p:cxnSp>
        <p:nvCxnSpPr>
          <p:cNvPr id="16" name="Straight Connector 15">
            <a:extLst>
              <a:ext uri="{FF2B5EF4-FFF2-40B4-BE49-F238E27FC236}">
                <a16:creationId xmlns:a16="http://schemas.microsoft.com/office/drawing/2014/main" id="{E1DB84F1-0C76-425E-A635-76A7F509AB9E}"/>
              </a:ext>
            </a:extLst>
          </p:cNvPr>
          <p:cNvCxnSpPr>
            <a:stCxn id="13" idx="6"/>
            <a:endCxn id="11" idx="2"/>
          </p:cNvCxnSpPr>
          <p:nvPr/>
        </p:nvCxnSpPr>
        <p:spPr>
          <a:xfrm>
            <a:off x="2674417" y="5896260"/>
            <a:ext cx="1895204" cy="0"/>
          </a:xfrm>
          <a:prstGeom prst="line">
            <a:avLst/>
          </a:prstGeom>
          <a:ln/>
        </p:spPr>
        <p:style>
          <a:lnRef idx="3">
            <a:schemeClr val="dk1"/>
          </a:lnRef>
          <a:fillRef idx="0">
            <a:schemeClr val="dk1"/>
          </a:fillRef>
          <a:effectRef idx="2">
            <a:schemeClr val="dk1"/>
          </a:effectRef>
          <a:fontRef idx="minor">
            <a:schemeClr val="tx1"/>
          </a:fontRef>
        </p:style>
      </p:cxnSp>
      <p:cxnSp>
        <p:nvCxnSpPr>
          <p:cNvPr id="20" name="Straight Connector 19">
            <a:extLst>
              <a:ext uri="{FF2B5EF4-FFF2-40B4-BE49-F238E27FC236}">
                <a16:creationId xmlns:a16="http://schemas.microsoft.com/office/drawing/2014/main" id="{4DF1060D-E957-4191-8169-FF79EA2C8373}"/>
              </a:ext>
            </a:extLst>
          </p:cNvPr>
          <p:cNvCxnSpPr>
            <a:stCxn id="11" idx="6"/>
            <a:endCxn id="12" idx="1"/>
          </p:cNvCxnSpPr>
          <p:nvPr/>
        </p:nvCxnSpPr>
        <p:spPr>
          <a:xfrm flipV="1">
            <a:off x="6597927" y="5896248"/>
            <a:ext cx="2736425" cy="12"/>
          </a:xfrm>
          <a:prstGeom prst="line">
            <a:avLst/>
          </a:prstGeom>
          <a:ln/>
        </p:spPr>
        <p:style>
          <a:lnRef idx="3">
            <a:schemeClr val="dk1"/>
          </a:lnRef>
          <a:fillRef idx="0">
            <a:schemeClr val="dk1"/>
          </a:fillRef>
          <a:effectRef idx="2">
            <a:schemeClr val="dk1"/>
          </a:effectRef>
          <a:fontRef idx="minor">
            <a:schemeClr val="tx1"/>
          </a:fontRef>
        </p:style>
      </p:cxnSp>
      <p:sp>
        <p:nvSpPr>
          <p:cNvPr id="23" name="TextBox 22">
            <a:extLst>
              <a:ext uri="{FF2B5EF4-FFF2-40B4-BE49-F238E27FC236}">
                <a16:creationId xmlns:a16="http://schemas.microsoft.com/office/drawing/2014/main" id="{8F259B06-63B8-478C-96A3-BA1D8CB53322}"/>
              </a:ext>
            </a:extLst>
          </p:cNvPr>
          <p:cNvSpPr txBox="1"/>
          <p:nvPr/>
        </p:nvSpPr>
        <p:spPr>
          <a:xfrm>
            <a:off x="7162072" y="5512250"/>
            <a:ext cx="1608133" cy="369332"/>
          </a:xfrm>
          <a:prstGeom prst="rect">
            <a:avLst/>
          </a:prstGeom>
          <a:noFill/>
        </p:spPr>
        <p:txBody>
          <a:bodyPr wrap="none" rtlCol="0">
            <a:spAutoFit/>
          </a:bodyPr>
          <a:lstStyle/>
          <a:p>
            <a:r>
              <a:rPr lang="en-US" dirty="0"/>
              <a:t>Offshore SPV</a:t>
            </a:r>
          </a:p>
        </p:txBody>
      </p:sp>
      <p:sp>
        <p:nvSpPr>
          <p:cNvPr id="24" name="TextBox 23">
            <a:extLst>
              <a:ext uri="{FF2B5EF4-FFF2-40B4-BE49-F238E27FC236}">
                <a16:creationId xmlns:a16="http://schemas.microsoft.com/office/drawing/2014/main" id="{976D4C0A-5DDF-49F9-AE34-EA4A604A3771}"/>
              </a:ext>
            </a:extLst>
          </p:cNvPr>
          <p:cNvSpPr txBox="1"/>
          <p:nvPr/>
        </p:nvSpPr>
        <p:spPr>
          <a:xfrm>
            <a:off x="2700132" y="5220100"/>
            <a:ext cx="1843774" cy="646331"/>
          </a:xfrm>
          <a:prstGeom prst="rect">
            <a:avLst/>
          </a:prstGeom>
          <a:noFill/>
        </p:spPr>
        <p:txBody>
          <a:bodyPr wrap="none" rtlCol="0">
            <a:spAutoFit/>
          </a:bodyPr>
          <a:lstStyle/>
          <a:p>
            <a:r>
              <a:rPr lang="en-US" dirty="0"/>
              <a:t>Buy from Enron</a:t>
            </a:r>
          </a:p>
          <a:p>
            <a:r>
              <a:rPr lang="en-US" dirty="0"/>
              <a:t>Or hedge risks</a:t>
            </a:r>
          </a:p>
        </p:txBody>
      </p:sp>
      <p:sp>
        <p:nvSpPr>
          <p:cNvPr id="25" name="TextBox 24">
            <a:extLst>
              <a:ext uri="{FF2B5EF4-FFF2-40B4-BE49-F238E27FC236}">
                <a16:creationId xmlns:a16="http://schemas.microsoft.com/office/drawing/2014/main" id="{7E74BF0A-C9E7-49E6-BA86-2F5657F64530}"/>
              </a:ext>
            </a:extLst>
          </p:cNvPr>
          <p:cNvSpPr txBox="1"/>
          <p:nvPr/>
        </p:nvSpPr>
        <p:spPr>
          <a:xfrm>
            <a:off x="6783709" y="5955907"/>
            <a:ext cx="2268570" cy="646331"/>
          </a:xfrm>
          <a:prstGeom prst="rect">
            <a:avLst/>
          </a:prstGeom>
          <a:noFill/>
        </p:spPr>
        <p:txBody>
          <a:bodyPr wrap="none" rtlCol="0">
            <a:spAutoFit/>
          </a:bodyPr>
          <a:lstStyle/>
          <a:p>
            <a:r>
              <a:rPr lang="en-US" dirty="0"/>
              <a:t>Retain control and</a:t>
            </a:r>
          </a:p>
          <a:p>
            <a:r>
              <a:rPr lang="en-US" dirty="0"/>
              <a:t>Guarantee no loss</a:t>
            </a:r>
          </a:p>
        </p:txBody>
      </p:sp>
      <p:sp>
        <p:nvSpPr>
          <p:cNvPr id="26" name="TextBox 25">
            <a:extLst>
              <a:ext uri="{FF2B5EF4-FFF2-40B4-BE49-F238E27FC236}">
                <a16:creationId xmlns:a16="http://schemas.microsoft.com/office/drawing/2014/main" id="{BF6079F9-1AAC-4219-847B-BB9AE52799B2}"/>
              </a:ext>
            </a:extLst>
          </p:cNvPr>
          <p:cNvSpPr txBox="1"/>
          <p:nvPr/>
        </p:nvSpPr>
        <p:spPr>
          <a:xfrm>
            <a:off x="2930613" y="5935887"/>
            <a:ext cx="1257075" cy="369332"/>
          </a:xfrm>
          <a:prstGeom prst="rect">
            <a:avLst/>
          </a:prstGeom>
          <a:noFill/>
        </p:spPr>
        <p:txBody>
          <a:bodyPr wrap="none" rtlCol="0">
            <a:spAutoFit/>
          </a:bodyPr>
          <a:lstStyle/>
          <a:p>
            <a:r>
              <a:rPr lang="en-US" dirty="0"/>
              <a:t>Off books</a:t>
            </a:r>
          </a:p>
        </p:txBody>
      </p:sp>
      <p:sp>
        <p:nvSpPr>
          <p:cNvPr id="4" name="Slide Number Placeholder 3">
            <a:extLst>
              <a:ext uri="{FF2B5EF4-FFF2-40B4-BE49-F238E27FC236}">
                <a16:creationId xmlns:a16="http://schemas.microsoft.com/office/drawing/2014/main" id="{F81B88A5-CA98-468C-AF70-61164B33A552}"/>
              </a:ext>
            </a:extLst>
          </p:cNvPr>
          <p:cNvSpPr>
            <a:spLocks noGrp="1"/>
          </p:cNvSpPr>
          <p:nvPr>
            <p:ph type="sldNum" sz="quarter" idx="12"/>
          </p:nvPr>
        </p:nvSpPr>
        <p:spPr/>
        <p:txBody>
          <a:bodyPr/>
          <a:lstStyle/>
          <a:p>
            <a:fld id="{9274A8EB-ED11-4AE7-936B-BE79435A4DD2}" type="slidenum">
              <a:rPr lang="en-US" smtClean="0"/>
              <a:t>7</a:t>
            </a:fld>
            <a:endParaRPr lang="en-US"/>
          </a:p>
        </p:txBody>
      </p:sp>
    </p:spTree>
    <p:extLst>
      <p:ext uri="{BB962C8B-B14F-4D97-AF65-F5344CB8AC3E}">
        <p14:creationId xmlns:p14="http://schemas.microsoft.com/office/powerpoint/2010/main" val="3445556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18338-9F12-476A-B7C6-34A573DC64AF}"/>
              </a:ext>
            </a:extLst>
          </p:cNvPr>
          <p:cNvSpPr>
            <a:spLocks noGrp="1"/>
          </p:cNvSpPr>
          <p:nvPr>
            <p:ph type="title"/>
          </p:nvPr>
        </p:nvSpPr>
        <p:spPr/>
        <p:txBody>
          <a:bodyPr/>
          <a:lstStyle/>
          <a:p>
            <a:pPr algn="ctr"/>
            <a:r>
              <a:rPr lang="en-US" dirty="0"/>
              <a:t>ENRON - Lessons</a:t>
            </a:r>
          </a:p>
        </p:txBody>
      </p:sp>
      <p:sp>
        <p:nvSpPr>
          <p:cNvPr id="3" name="Content Placeholder 2">
            <a:extLst>
              <a:ext uri="{FF2B5EF4-FFF2-40B4-BE49-F238E27FC236}">
                <a16:creationId xmlns:a16="http://schemas.microsoft.com/office/drawing/2014/main" id="{A38D3A7A-FDDA-4F5B-A6D8-9BC6FF5FF83D}"/>
              </a:ext>
            </a:extLst>
          </p:cNvPr>
          <p:cNvSpPr>
            <a:spLocks noGrp="1"/>
          </p:cNvSpPr>
          <p:nvPr>
            <p:ph idx="1"/>
          </p:nvPr>
        </p:nvSpPr>
        <p:spPr>
          <a:xfrm>
            <a:off x="1103312" y="1463040"/>
            <a:ext cx="8946541" cy="4785359"/>
          </a:xfrm>
        </p:spPr>
        <p:txBody>
          <a:bodyPr/>
          <a:lstStyle/>
          <a:p>
            <a:r>
              <a:rPr lang="en-US" dirty="0"/>
              <a:t>“Theory”: continue profit by making inefficient markets efficient.</a:t>
            </a:r>
          </a:p>
          <a:p>
            <a:r>
              <a:rPr lang="en-US" dirty="0"/>
              <a:t>Aggressive accounting technique kept losses and risks off ENRON’s balance sheet, so there was no bad news for its stock price.</a:t>
            </a:r>
          </a:p>
          <a:p>
            <a:r>
              <a:rPr lang="en-US" dirty="0"/>
              <a:t>Bad things happened in1990’s: US stock markets collapsed, bringing down ENRON and its other ventures’ value. Leverage and bad news accelerated the fall.</a:t>
            </a:r>
          </a:p>
          <a:p>
            <a:r>
              <a:rPr lang="en-US" dirty="0"/>
              <a:t>ENRON grown to be one of the largest companies in valuation with over 20,000 employees, and its shares were held by most institutional investors.</a:t>
            </a:r>
          </a:p>
          <a:p>
            <a:r>
              <a:rPr lang="en-US" dirty="0"/>
              <a:t>BADCOs were illiquid investments, and creditors demanded their money back</a:t>
            </a:r>
          </a:p>
        </p:txBody>
      </p:sp>
      <p:sp>
        <p:nvSpPr>
          <p:cNvPr id="4" name="Slide Number Placeholder 3">
            <a:extLst>
              <a:ext uri="{FF2B5EF4-FFF2-40B4-BE49-F238E27FC236}">
                <a16:creationId xmlns:a16="http://schemas.microsoft.com/office/drawing/2014/main" id="{BD5232DD-4BAB-42D7-81AE-B22AA48472B6}"/>
              </a:ext>
            </a:extLst>
          </p:cNvPr>
          <p:cNvSpPr>
            <a:spLocks noGrp="1"/>
          </p:cNvSpPr>
          <p:nvPr>
            <p:ph type="sldNum" sz="quarter" idx="12"/>
          </p:nvPr>
        </p:nvSpPr>
        <p:spPr/>
        <p:txBody>
          <a:bodyPr/>
          <a:lstStyle/>
          <a:p>
            <a:fld id="{9274A8EB-ED11-4AE7-936B-BE79435A4DD2}" type="slidenum">
              <a:rPr lang="en-US" smtClean="0"/>
              <a:t>8</a:t>
            </a:fld>
            <a:endParaRPr lang="en-US"/>
          </a:p>
        </p:txBody>
      </p:sp>
    </p:spTree>
    <p:extLst>
      <p:ext uri="{BB962C8B-B14F-4D97-AF65-F5344CB8AC3E}">
        <p14:creationId xmlns:p14="http://schemas.microsoft.com/office/powerpoint/2010/main" val="1442142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B308E-B90E-4DBA-9580-378944C205D6}"/>
              </a:ext>
            </a:extLst>
          </p:cNvPr>
          <p:cNvSpPr>
            <a:spLocks noGrp="1"/>
          </p:cNvSpPr>
          <p:nvPr>
            <p:ph type="title"/>
          </p:nvPr>
        </p:nvSpPr>
        <p:spPr/>
        <p:txBody>
          <a:bodyPr/>
          <a:lstStyle/>
          <a:p>
            <a:pPr algn="ctr"/>
            <a:r>
              <a:rPr lang="en-US" dirty="0"/>
              <a:t>ENRON – Lessons continue</a:t>
            </a:r>
          </a:p>
        </p:txBody>
      </p:sp>
      <p:sp>
        <p:nvSpPr>
          <p:cNvPr id="3" name="Content Placeholder 2">
            <a:extLst>
              <a:ext uri="{FF2B5EF4-FFF2-40B4-BE49-F238E27FC236}">
                <a16:creationId xmlns:a16="http://schemas.microsoft.com/office/drawing/2014/main" id="{829C6F76-D7A9-4C7B-A044-A546752E59FA}"/>
              </a:ext>
            </a:extLst>
          </p:cNvPr>
          <p:cNvSpPr>
            <a:spLocks noGrp="1"/>
          </p:cNvSpPr>
          <p:nvPr>
            <p:ph idx="1"/>
          </p:nvPr>
        </p:nvSpPr>
        <p:spPr/>
        <p:txBody>
          <a:bodyPr/>
          <a:lstStyle/>
          <a:p>
            <a:r>
              <a:rPr lang="en-US" dirty="0"/>
              <a:t>ENRON’s intricate accounting and financing structures were opaque.</a:t>
            </a:r>
          </a:p>
          <a:p>
            <a:r>
              <a:rPr lang="en-US" dirty="0"/>
              <a:t>Financing SPV’s with ENRON stock is a type of leverage. As SPV’s assets fall, the call on additional ENRON shares accelerate the decline in ENRON stock price </a:t>
            </a:r>
          </a:p>
          <a:p>
            <a:r>
              <a:rPr lang="en-US" dirty="0"/>
              <a:t>Agency issue was the main culprit of ENRON’s demise</a:t>
            </a:r>
          </a:p>
        </p:txBody>
      </p:sp>
      <p:sp>
        <p:nvSpPr>
          <p:cNvPr id="4" name="Slide Number Placeholder 3">
            <a:extLst>
              <a:ext uri="{FF2B5EF4-FFF2-40B4-BE49-F238E27FC236}">
                <a16:creationId xmlns:a16="http://schemas.microsoft.com/office/drawing/2014/main" id="{BBF2E67B-B9EB-4B5C-BB86-DD8B5CAB3DC8}"/>
              </a:ext>
            </a:extLst>
          </p:cNvPr>
          <p:cNvSpPr>
            <a:spLocks noGrp="1"/>
          </p:cNvSpPr>
          <p:nvPr>
            <p:ph type="sldNum" sz="quarter" idx="12"/>
          </p:nvPr>
        </p:nvSpPr>
        <p:spPr/>
        <p:txBody>
          <a:bodyPr/>
          <a:lstStyle/>
          <a:p>
            <a:fld id="{9274A8EB-ED11-4AE7-936B-BE79435A4DD2}" type="slidenum">
              <a:rPr lang="en-US" smtClean="0"/>
              <a:t>9</a:t>
            </a:fld>
            <a:endParaRPr lang="en-US"/>
          </a:p>
        </p:txBody>
      </p:sp>
    </p:spTree>
    <p:extLst>
      <p:ext uri="{BB962C8B-B14F-4D97-AF65-F5344CB8AC3E}">
        <p14:creationId xmlns:p14="http://schemas.microsoft.com/office/powerpoint/2010/main" val="18860808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1631</TotalTime>
  <Words>1334</Words>
  <Application>Microsoft Office PowerPoint</Application>
  <PresentationFormat>Widescreen</PresentationFormat>
  <Paragraphs>113</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新細明體</vt:lpstr>
      <vt:lpstr>Arial</vt:lpstr>
      <vt:lpstr>Calibri</vt:lpstr>
      <vt:lpstr>Century Gothic</vt:lpstr>
      <vt:lpstr>Wingdings 3</vt:lpstr>
      <vt:lpstr>Ion</vt:lpstr>
      <vt:lpstr>Forensic Finance: ENRON and Others</vt:lpstr>
      <vt:lpstr>Metalgesellschaft (MG)</vt:lpstr>
      <vt:lpstr>Autopsy of MG case</vt:lpstr>
      <vt:lpstr>Lessons continue</vt:lpstr>
      <vt:lpstr>Hedge Funds - 1998</vt:lpstr>
      <vt:lpstr>Hedge Funds - Lessons</vt:lpstr>
      <vt:lpstr>ENRON</vt:lpstr>
      <vt:lpstr>ENRON - Lessons</vt:lpstr>
      <vt:lpstr>ENRON – Lessons continue</vt:lpstr>
      <vt:lpstr>ENRON and Agency Costs</vt:lpstr>
      <vt:lpstr>Agency Problems</vt:lpstr>
      <vt:lpstr>Implications for Regulation</vt:lpstr>
      <vt:lpstr>Example of Inefficiency</vt:lpstr>
      <vt:lpstr>PowerPoint Presentation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Forensic Finance: ENRON and Others</dc:title>
  <dc:creator>Edwin Hung</dc:creator>
  <cp:lastModifiedBy>Edwin Hung</cp:lastModifiedBy>
  <cp:revision>51</cp:revision>
  <dcterms:created xsi:type="dcterms:W3CDTF">2018-09-17T16:55:22Z</dcterms:created>
  <dcterms:modified xsi:type="dcterms:W3CDTF">2018-09-20T02:42:03Z</dcterms:modified>
</cp:coreProperties>
</file>